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6" r:id="rId5"/>
    <p:sldId id="257" r:id="rId6"/>
    <p:sldId id="303" r:id="rId7"/>
    <p:sldId id="292" r:id="rId8"/>
    <p:sldId id="259" r:id="rId9"/>
    <p:sldId id="263" r:id="rId10"/>
    <p:sldId id="299" r:id="rId11"/>
    <p:sldId id="297" r:id="rId12"/>
    <p:sldId id="291" r:id="rId13"/>
    <p:sldId id="302" r:id="rId14"/>
    <p:sldId id="301" r:id="rId15"/>
    <p:sldId id="262" r:id="rId16"/>
    <p:sldId id="261" r:id="rId17"/>
    <p:sldId id="296" r:id="rId18"/>
    <p:sldId id="307" r:id="rId19"/>
    <p:sldId id="305" r:id="rId20"/>
    <p:sldId id="264" r:id="rId21"/>
    <p:sldId id="322" r:id="rId22"/>
    <p:sldId id="266" r:id="rId23"/>
    <p:sldId id="267" r:id="rId24"/>
    <p:sldId id="308" r:id="rId25"/>
    <p:sldId id="309" r:id="rId26"/>
    <p:sldId id="269" r:id="rId27"/>
    <p:sldId id="311" r:id="rId28"/>
    <p:sldId id="312" r:id="rId29"/>
    <p:sldId id="313" r:id="rId30"/>
    <p:sldId id="316" r:id="rId31"/>
    <p:sldId id="315" r:id="rId32"/>
    <p:sldId id="277" r:id="rId33"/>
    <p:sldId id="321" r:id="rId34"/>
    <p:sldId id="317" r:id="rId35"/>
    <p:sldId id="318" r:id="rId36"/>
    <p:sldId id="320" r:id="rId3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5714" autoAdjust="0"/>
  </p:normalViewPr>
  <p:slideViewPr>
    <p:cSldViewPr snapToGrid="0">
      <p:cViewPr varScale="1">
        <p:scale>
          <a:sx n="73" d="100"/>
          <a:sy n="73" d="100"/>
        </p:scale>
        <p:origin x="90" y="22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98CFCE-8772-4D91-8A12-EC6CF7D5297C}" type="datetimeFigureOut">
              <a:rPr lang="nb-NO" smtClean="0"/>
              <a:t>01.09.2020</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21EE7A-1060-4886-835E-EF115E5793D0}" type="slidenum">
              <a:rPr lang="nb-NO" smtClean="0"/>
              <a:t>‹#›</a:t>
            </a:fld>
            <a:endParaRPr lang="nb-NO"/>
          </a:p>
        </p:txBody>
      </p:sp>
    </p:spTree>
    <p:extLst>
      <p:ext uri="{BB962C8B-B14F-4D97-AF65-F5344CB8AC3E}">
        <p14:creationId xmlns:p14="http://schemas.microsoft.com/office/powerpoint/2010/main" val="385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21EE7A-1060-4886-835E-EF115E5793D0}" type="slidenum">
              <a:rPr lang="nb-NO" smtClean="0"/>
              <a:t>1</a:t>
            </a:fld>
            <a:endParaRPr lang="nb-NO"/>
          </a:p>
        </p:txBody>
      </p:sp>
    </p:spTree>
    <p:extLst>
      <p:ext uri="{BB962C8B-B14F-4D97-AF65-F5344CB8AC3E}">
        <p14:creationId xmlns:p14="http://schemas.microsoft.com/office/powerpoint/2010/main" val="2804899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https://nettskjema.no/a/156415</a:t>
            </a:r>
          </a:p>
          <a:p>
            <a:endParaRPr lang="en-GB" dirty="0"/>
          </a:p>
        </p:txBody>
      </p:sp>
      <p:sp>
        <p:nvSpPr>
          <p:cNvPr id="4" name="Slide Number Placeholder 3"/>
          <p:cNvSpPr>
            <a:spLocks noGrp="1"/>
          </p:cNvSpPr>
          <p:nvPr>
            <p:ph type="sldNum" sz="quarter" idx="10"/>
          </p:nvPr>
        </p:nvSpPr>
        <p:spPr/>
        <p:txBody>
          <a:bodyPr/>
          <a:lstStyle/>
          <a:p>
            <a:fld id="{8C21EE7A-1060-4886-835E-EF115E5793D0}" type="slidenum">
              <a:rPr lang="nb-NO" smtClean="0"/>
              <a:t>3</a:t>
            </a:fld>
            <a:endParaRPr lang="nb-NO"/>
          </a:p>
        </p:txBody>
      </p:sp>
    </p:spTree>
    <p:extLst>
      <p:ext uri="{BB962C8B-B14F-4D97-AF65-F5344CB8AC3E}">
        <p14:creationId xmlns:p14="http://schemas.microsoft.com/office/powerpoint/2010/main" val="667146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To do </a:t>
            </a:r>
          </a:p>
          <a:p>
            <a:pPr marL="171450" indent="-171450">
              <a:buFont typeface="Arial" panose="020B0604020202020204" pitchFamily="34" charset="0"/>
              <a:buChar char="•"/>
            </a:pPr>
            <a:endParaRPr lang="nb-NO" dirty="0" smtClean="0"/>
          </a:p>
          <a:p>
            <a:pPr marL="171450" indent="-171450">
              <a:buFont typeface="Arial" panose="020B0604020202020204" pitchFamily="34" charset="0"/>
              <a:buChar char="•"/>
            </a:pPr>
            <a:r>
              <a:rPr lang="nb-NO" dirty="0" err="1" smtClean="0"/>
              <a:t>Add</a:t>
            </a:r>
            <a:r>
              <a:rPr lang="nb-NO" dirty="0" smtClean="0"/>
              <a:t> SAT/ACT in first </a:t>
            </a:r>
            <a:r>
              <a:rPr lang="nb-NO" dirty="0" err="1" smtClean="0"/>
              <a:t>picture</a:t>
            </a:r>
            <a:endParaRPr lang="nb-NO" dirty="0" smtClean="0"/>
          </a:p>
          <a:p>
            <a:pPr marL="171450" indent="-171450">
              <a:buFont typeface="Arial" panose="020B0604020202020204" pitchFamily="34" charset="0"/>
              <a:buChar char="•"/>
            </a:pPr>
            <a:r>
              <a:rPr lang="nb-NO" dirty="0" err="1" smtClean="0"/>
              <a:t>Use</a:t>
            </a:r>
            <a:r>
              <a:rPr lang="nb-NO" baseline="0" dirty="0" smtClean="0"/>
              <a:t> a </a:t>
            </a:r>
            <a:r>
              <a:rPr lang="nb-NO" baseline="0" dirty="0" err="1" smtClean="0"/>
              <a:t>similar</a:t>
            </a:r>
            <a:r>
              <a:rPr lang="nb-NO" baseline="0" dirty="0" smtClean="0"/>
              <a:t> </a:t>
            </a:r>
            <a:r>
              <a:rPr lang="nb-NO" baseline="0" dirty="0" err="1" smtClean="0"/>
              <a:t>picture</a:t>
            </a:r>
            <a:r>
              <a:rPr lang="nb-NO" baseline="0" dirty="0" smtClean="0"/>
              <a:t> as </a:t>
            </a:r>
            <a:r>
              <a:rPr lang="nb-NO" baseline="0" dirty="0" err="1" smtClean="0"/>
              <a:t>the</a:t>
            </a:r>
            <a:r>
              <a:rPr lang="nb-NO" baseline="0" dirty="0" smtClean="0"/>
              <a:t> </a:t>
            </a:r>
            <a:r>
              <a:rPr lang="nb-NO" baseline="0" dirty="0" err="1" smtClean="0"/>
              <a:t>unequal</a:t>
            </a:r>
            <a:r>
              <a:rPr lang="nb-NO" baseline="0" dirty="0" smtClean="0"/>
              <a:t> </a:t>
            </a:r>
            <a:r>
              <a:rPr lang="nb-NO" baseline="0" dirty="0" err="1" smtClean="0"/>
              <a:t>scales</a:t>
            </a:r>
            <a:r>
              <a:rPr lang="nb-NO" baseline="0" dirty="0" smtClean="0"/>
              <a:t> in Briggs </a:t>
            </a:r>
            <a:r>
              <a:rPr lang="nb-NO" baseline="0" dirty="0" err="1" smtClean="0"/>
              <a:t>article</a:t>
            </a:r>
            <a:r>
              <a:rPr lang="nb-NO" baseline="0" dirty="0" smtClean="0"/>
              <a:t> for 2nd </a:t>
            </a:r>
            <a:r>
              <a:rPr lang="nb-NO" baseline="0" dirty="0" err="1" smtClean="0"/>
              <a:t>topic</a:t>
            </a:r>
            <a:endParaRPr lang="nb-NO" baseline="0" dirty="0" smtClean="0"/>
          </a:p>
          <a:p>
            <a:pPr marL="171450" indent="-171450">
              <a:buFont typeface="Arial" panose="020B0604020202020204" pitchFamily="34" charset="0"/>
              <a:buChar char="•"/>
            </a:pPr>
            <a:r>
              <a:rPr lang="nb-NO" baseline="0" dirty="0" err="1" smtClean="0"/>
              <a:t>Find</a:t>
            </a:r>
            <a:r>
              <a:rPr lang="nb-NO" baseline="0" dirty="0" smtClean="0"/>
              <a:t> </a:t>
            </a:r>
            <a:r>
              <a:rPr lang="nb-NO" baseline="0" dirty="0" err="1" smtClean="0"/>
              <a:t>picture</a:t>
            </a:r>
            <a:r>
              <a:rPr lang="nb-NO" baseline="0" dirty="0" smtClean="0"/>
              <a:t> for DIF</a:t>
            </a:r>
          </a:p>
          <a:p>
            <a:pPr marL="171450" indent="-171450">
              <a:buFont typeface="Arial" panose="020B0604020202020204" pitchFamily="34" charset="0"/>
              <a:buChar char="•"/>
            </a:pPr>
            <a:r>
              <a:rPr lang="nb-NO" baseline="0" dirty="0" err="1" smtClean="0"/>
              <a:t>Path</a:t>
            </a:r>
            <a:r>
              <a:rPr lang="nb-NO" baseline="0" dirty="0" smtClean="0"/>
              <a:t> diagram for 4th </a:t>
            </a:r>
            <a:r>
              <a:rPr lang="nb-NO" baseline="0" dirty="0" err="1" smtClean="0"/>
              <a:t>topic</a:t>
            </a:r>
            <a:endParaRPr lang="nb-NO" baseline="0" dirty="0" smtClean="0"/>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err="1" smtClean="0"/>
              <a:t>Add</a:t>
            </a:r>
            <a:r>
              <a:rPr lang="nb-NO" baseline="0" dirty="0" smtClean="0"/>
              <a:t> </a:t>
            </a:r>
            <a:r>
              <a:rPr lang="nb-NO" baseline="0" dirty="0" err="1" smtClean="0"/>
              <a:t>animations</a:t>
            </a:r>
            <a:r>
              <a:rPr lang="nb-NO" baseline="0" dirty="0" smtClean="0"/>
              <a:t> </a:t>
            </a:r>
          </a:p>
          <a:p>
            <a:endParaRPr lang="nb-NO" dirty="0"/>
          </a:p>
        </p:txBody>
      </p:sp>
      <p:sp>
        <p:nvSpPr>
          <p:cNvPr id="4" name="Slide Number Placeholder 3"/>
          <p:cNvSpPr>
            <a:spLocks noGrp="1"/>
          </p:cNvSpPr>
          <p:nvPr>
            <p:ph type="sldNum" sz="quarter" idx="10"/>
          </p:nvPr>
        </p:nvSpPr>
        <p:spPr/>
        <p:txBody>
          <a:bodyPr/>
          <a:lstStyle/>
          <a:p>
            <a:fld id="{8C21EE7A-1060-4886-835E-EF115E5793D0}" type="slidenum">
              <a:rPr lang="nb-NO" smtClean="0"/>
              <a:t>4</a:t>
            </a:fld>
            <a:endParaRPr lang="nb-NO"/>
          </a:p>
        </p:txBody>
      </p:sp>
    </p:spTree>
    <p:extLst>
      <p:ext uri="{BB962C8B-B14F-4D97-AF65-F5344CB8AC3E}">
        <p14:creationId xmlns:p14="http://schemas.microsoft.com/office/powerpoint/2010/main" val="1529401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IRT (also known as </a:t>
            </a:r>
            <a:r>
              <a:rPr lang="en-GB" sz="1200" b="1" i="0" kern="1200" dirty="0" smtClean="0">
                <a:solidFill>
                  <a:schemeClr val="tx1"/>
                </a:solidFill>
                <a:effectLst/>
                <a:latin typeface="+mn-lt"/>
                <a:ea typeface="+mn-ea"/>
                <a:cs typeface="+mn-cs"/>
              </a:rPr>
              <a:t>latent trait theory</a:t>
            </a:r>
            <a:r>
              <a:rPr lang="en-GB" sz="1200" b="0" i="0" kern="1200" dirty="0" smtClean="0">
                <a:solidFill>
                  <a:schemeClr val="tx1"/>
                </a:solidFill>
                <a:effectLst/>
                <a:latin typeface="+mn-lt"/>
                <a:ea typeface="+mn-ea"/>
                <a:cs typeface="+mn-cs"/>
              </a:rPr>
              <a:t>, </a:t>
            </a:r>
            <a:r>
              <a:rPr lang="en-GB" sz="1200" b="1" i="0" kern="1200" dirty="0" smtClean="0">
                <a:solidFill>
                  <a:schemeClr val="tx1"/>
                </a:solidFill>
                <a:effectLst/>
                <a:latin typeface="+mn-lt"/>
                <a:ea typeface="+mn-ea"/>
                <a:cs typeface="+mn-cs"/>
              </a:rPr>
              <a:t>strong true score theory</a:t>
            </a:r>
            <a:r>
              <a:rPr lang="en-GB" sz="1200" b="0" i="0" kern="1200" dirty="0" smtClean="0">
                <a:solidFill>
                  <a:schemeClr val="tx1"/>
                </a:solidFill>
                <a:effectLst/>
                <a:latin typeface="+mn-lt"/>
                <a:ea typeface="+mn-ea"/>
                <a:cs typeface="+mn-cs"/>
              </a:rPr>
              <a:t>, or </a:t>
            </a:r>
            <a:r>
              <a:rPr lang="en-GB" sz="1200" b="1" i="0" kern="1200" dirty="0" smtClean="0">
                <a:solidFill>
                  <a:schemeClr val="tx1"/>
                </a:solidFill>
                <a:effectLst/>
                <a:latin typeface="+mn-lt"/>
                <a:ea typeface="+mn-ea"/>
                <a:cs typeface="+mn-cs"/>
              </a:rPr>
              <a:t>modern mental test theory</a:t>
            </a:r>
            <a:r>
              <a:rPr lang="en-GB" sz="1200" b="0" i="0" kern="1200" dirty="0" smtClean="0">
                <a:solidFill>
                  <a:schemeClr val="tx1"/>
                </a:solidFill>
                <a:effectLst/>
                <a:latin typeface="+mn-lt"/>
                <a:ea typeface="+mn-ea"/>
                <a:cs typeface="+mn-cs"/>
              </a:rPr>
              <a:t>)</a:t>
            </a:r>
          </a:p>
          <a:p>
            <a:endParaRPr lang="nb-NO" sz="1200" b="0" i="0" kern="1200" baseline="0" dirty="0" smtClean="0">
              <a:solidFill>
                <a:schemeClr val="tx1"/>
              </a:solidFill>
              <a:effectLst/>
              <a:latin typeface="+mn-lt"/>
              <a:ea typeface="+mn-ea"/>
              <a:cs typeface="+mn-cs"/>
            </a:endParaRPr>
          </a:p>
          <a:p>
            <a:r>
              <a:rPr lang="nb-NO" sz="1200" b="0" i="0" kern="1200" baseline="0" dirty="0" smtClean="0">
                <a:solidFill>
                  <a:schemeClr val="tx1"/>
                </a:solidFill>
                <a:effectLst/>
                <a:latin typeface="+mn-lt"/>
                <a:ea typeface="+mn-ea"/>
                <a:cs typeface="+mn-cs"/>
              </a:rPr>
              <a:t>Underlying </a:t>
            </a:r>
            <a:r>
              <a:rPr lang="nb-NO" sz="1200" b="0" i="0" kern="1200" baseline="0" dirty="0" err="1" smtClean="0">
                <a:solidFill>
                  <a:schemeClr val="tx1"/>
                </a:solidFill>
                <a:effectLst/>
                <a:latin typeface="+mn-lt"/>
                <a:ea typeface="+mn-ea"/>
                <a:cs typeface="+mn-cs"/>
              </a:rPr>
              <a:t>trait</a:t>
            </a:r>
            <a:r>
              <a:rPr lang="nb-NO" sz="1200" b="0" i="0" kern="1200" baseline="0" dirty="0" smtClean="0">
                <a:solidFill>
                  <a:schemeClr val="tx1"/>
                </a:solidFill>
                <a:effectLst/>
                <a:latin typeface="+mn-lt"/>
                <a:ea typeface="+mn-ea"/>
                <a:cs typeface="+mn-cs"/>
              </a:rPr>
              <a:t> – latent variable – </a:t>
            </a:r>
            <a:r>
              <a:rPr lang="nb-NO" sz="1200" b="0" i="0" kern="1200" baseline="0" dirty="0" err="1" smtClean="0">
                <a:solidFill>
                  <a:schemeClr val="tx1"/>
                </a:solidFill>
                <a:effectLst/>
                <a:latin typeface="+mn-lt"/>
                <a:ea typeface="+mn-ea"/>
                <a:cs typeface="+mn-cs"/>
              </a:rPr>
              <a:t>unobservable</a:t>
            </a:r>
            <a:r>
              <a:rPr lang="nb-NO" sz="1200" b="0" i="0" kern="1200" baseline="0" dirty="0" smtClean="0">
                <a:solidFill>
                  <a:schemeClr val="tx1"/>
                </a:solidFill>
                <a:effectLst/>
                <a:latin typeface="+mn-lt"/>
                <a:ea typeface="+mn-ea"/>
                <a:cs typeface="+mn-cs"/>
              </a:rPr>
              <a:t> variable – </a:t>
            </a:r>
            <a:r>
              <a:rPr lang="nb-NO" sz="1200" b="0" i="0" kern="1200" baseline="0" dirty="0" err="1" smtClean="0">
                <a:solidFill>
                  <a:schemeClr val="tx1"/>
                </a:solidFill>
                <a:effectLst/>
                <a:latin typeface="+mn-lt"/>
                <a:ea typeface="+mn-ea"/>
                <a:cs typeface="+mn-cs"/>
              </a:rPr>
              <a:t>construct</a:t>
            </a:r>
            <a:r>
              <a:rPr lang="nb-NO" sz="1200" b="0" i="0" kern="1200" baseline="0" dirty="0" smtClean="0">
                <a:solidFill>
                  <a:schemeClr val="tx1"/>
                </a:solidFill>
                <a:effectLst/>
                <a:latin typeface="+mn-lt"/>
                <a:ea typeface="+mn-ea"/>
                <a:cs typeface="+mn-cs"/>
              </a:rPr>
              <a:t> – </a:t>
            </a:r>
            <a:r>
              <a:rPr lang="nb-NO" sz="1200" b="0" i="0" kern="1200" baseline="0" dirty="0" err="1" smtClean="0">
                <a:solidFill>
                  <a:schemeClr val="tx1"/>
                </a:solidFill>
                <a:effectLst/>
                <a:latin typeface="+mn-lt"/>
                <a:ea typeface="+mn-ea"/>
                <a:cs typeface="+mn-cs"/>
              </a:rPr>
              <a:t>factor</a:t>
            </a:r>
            <a:r>
              <a:rPr lang="nb-NO" sz="1200" b="0" i="0" kern="1200" baseline="0" dirty="0" smtClean="0">
                <a:solidFill>
                  <a:schemeClr val="tx1"/>
                </a:solidFill>
                <a:effectLst/>
                <a:latin typeface="+mn-lt"/>
                <a:ea typeface="+mn-ea"/>
                <a:cs typeface="+mn-cs"/>
              </a:rPr>
              <a:t> - </a:t>
            </a:r>
          </a:p>
          <a:p>
            <a:endParaRPr lang="nb-NO" sz="1200" b="0" i="0" kern="1200" baseline="0" dirty="0" smtClean="0">
              <a:solidFill>
                <a:schemeClr val="tx1"/>
              </a:solidFill>
              <a:effectLst/>
              <a:latin typeface="+mn-lt"/>
              <a:ea typeface="+mn-ea"/>
              <a:cs typeface="+mn-cs"/>
            </a:endParaRPr>
          </a:p>
          <a:p>
            <a:r>
              <a:rPr lang="nb-NO" sz="1200" b="0" i="0" kern="1200" baseline="0" dirty="0" smtClean="0">
                <a:solidFill>
                  <a:schemeClr val="tx1"/>
                </a:solidFill>
                <a:effectLst/>
                <a:latin typeface="+mn-lt"/>
                <a:ea typeface="+mn-ea"/>
                <a:cs typeface="+mn-cs"/>
              </a:rPr>
              <a:t>Item – </a:t>
            </a:r>
            <a:r>
              <a:rPr lang="nb-NO" sz="1200" b="0" i="0" kern="1200" baseline="0" dirty="0" err="1" smtClean="0">
                <a:solidFill>
                  <a:schemeClr val="tx1"/>
                </a:solidFill>
                <a:effectLst/>
                <a:latin typeface="+mn-lt"/>
                <a:ea typeface="+mn-ea"/>
                <a:cs typeface="+mn-cs"/>
              </a:rPr>
              <a:t>comes</a:t>
            </a:r>
            <a:r>
              <a:rPr lang="nb-NO" sz="1200" b="0" i="0" kern="1200" baseline="0" dirty="0" smtClean="0">
                <a:solidFill>
                  <a:schemeClr val="tx1"/>
                </a:solidFill>
                <a:effectLst/>
                <a:latin typeface="+mn-lt"/>
                <a:ea typeface="+mn-ea"/>
                <a:cs typeface="+mn-cs"/>
              </a:rPr>
              <a:t> from </a:t>
            </a:r>
            <a:r>
              <a:rPr lang="nb-NO" sz="1200" b="0" i="0" kern="1200" baseline="0" dirty="0" err="1" smtClean="0">
                <a:solidFill>
                  <a:schemeClr val="tx1"/>
                </a:solidFill>
                <a:effectLst/>
                <a:latin typeface="+mn-lt"/>
                <a:ea typeface="+mn-ea"/>
                <a:cs typeface="+mn-cs"/>
              </a:rPr>
              <a:t>psychology</a:t>
            </a:r>
            <a:r>
              <a:rPr lang="nb-NO" sz="1200" b="0" i="0" kern="1200" baseline="0" dirty="0" smtClean="0">
                <a:solidFill>
                  <a:schemeClr val="tx1"/>
                </a:solidFill>
                <a:effectLst/>
                <a:latin typeface="+mn-lt"/>
                <a:ea typeface="+mn-ea"/>
                <a:cs typeface="+mn-cs"/>
              </a:rPr>
              <a:t>, </a:t>
            </a:r>
          </a:p>
          <a:p>
            <a:pPr marL="171450" indent="-171450">
              <a:buFont typeface="Arial" panose="020B0604020202020204" pitchFamily="34" charset="0"/>
              <a:buChar char="•"/>
            </a:pPr>
            <a:r>
              <a:rPr lang="nb-NO" sz="1200" b="0" i="0" kern="1200" baseline="0" dirty="0" err="1" smtClean="0">
                <a:solidFill>
                  <a:schemeClr val="tx1"/>
                </a:solidFill>
                <a:effectLst/>
                <a:latin typeface="+mn-lt"/>
                <a:ea typeface="+mn-ea"/>
                <a:cs typeface="+mn-cs"/>
              </a:rPr>
              <a:t>Task</a:t>
            </a:r>
            <a:r>
              <a:rPr lang="nb-NO" sz="1200" b="0" i="0" kern="1200" baseline="0" dirty="0" smtClean="0">
                <a:solidFill>
                  <a:schemeClr val="tx1"/>
                </a:solidFill>
                <a:effectLst/>
                <a:latin typeface="+mn-lt"/>
                <a:ea typeface="+mn-ea"/>
                <a:cs typeface="+mn-cs"/>
              </a:rPr>
              <a:t> – </a:t>
            </a:r>
            <a:r>
              <a:rPr lang="nb-NO" sz="1200" b="0" i="0" kern="1200" baseline="0" dirty="0" err="1" smtClean="0">
                <a:solidFill>
                  <a:schemeClr val="tx1"/>
                </a:solidFill>
                <a:effectLst/>
                <a:latin typeface="+mn-lt"/>
                <a:ea typeface="+mn-ea"/>
                <a:cs typeface="+mn-cs"/>
              </a:rPr>
              <a:t>education</a:t>
            </a:r>
            <a:r>
              <a:rPr lang="nb-NO" sz="1200" b="0" i="0" kern="1200" baseline="0" dirty="0" smtClean="0">
                <a:solidFill>
                  <a:schemeClr val="tx1"/>
                </a:solidFill>
                <a:effectLst/>
                <a:latin typeface="+mn-lt"/>
                <a:ea typeface="+mn-ea"/>
                <a:cs typeface="+mn-cs"/>
              </a:rPr>
              <a:t> </a:t>
            </a:r>
          </a:p>
          <a:p>
            <a:pPr marL="171450" indent="-171450">
              <a:buFont typeface="Arial" panose="020B0604020202020204" pitchFamily="34" charset="0"/>
              <a:buChar char="•"/>
            </a:pPr>
            <a:r>
              <a:rPr lang="nb-NO" sz="1200" b="0" i="0" kern="1200" baseline="0" dirty="0" err="1" smtClean="0">
                <a:solidFill>
                  <a:schemeClr val="tx1"/>
                </a:solidFill>
                <a:effectLst/>
                <a:latin typeface="+mn-lt"/>
                <a:ea typeface="+mn-ea"/>
                <a:cs typeface="+mn-cs"/>
              </a:rPr>
              <a:t>Other</a:t>
            </a:r>
            <a:r>
              <a:rPr lang="nb-NO" sz="1200" b="0" i="0" kern="1200" baseline="0" dirty="0" smtClean="0">
                <a:solidFill>
                  <a:schemeClr val="tx1"/>
                </a:solidFill>
                <a:effectLst/>
                <a:latin typeface="+mn-lt"/>
                <a:ea typeface="+mn-ea"/>
                <a:cs typeface="+mn-cs"/>
              </a:rPr>
              <a:t> </a:t>
            </a:r>
            <a:r>
              <a:rPr lang="nb-NO" sz="1200" b="0" i="0" kern="1200" baseline="0" dirty="0" err="1" smtClean="0">
                <a:solidFill>
                  <a:schemeClr val="tx1"/>
                </a:solidFill>
                <a:effectLst/>
                <a:latin typeface="+mn-lt"/>
                <a:ea typeface="+mn-ea"/>
                <a:cs typeface="+mn-cs"/>
              </a:rPr>
              <a:t>names</a:t>
            </a:r>
            <a:r>
              <a:rPr lang="nb-NO" sz="1200" b="0" i="0" kern="1200" baseline="0" dirty="0" smtClean="0">
                <a:solidFill>
                  <a:schemeClr val="tx1"/>
                </a:solidFill>
                <a:effectLst/>
                <a:latin typeface="+mn-lt"/>
                <a:ea typeface="+mn-ea"/>
                <a:cs typeface="+mn-cs"/>
              </a:rPr>
              <a:t>, </a:t>
            </a:r>
            <a:r>
              <a:rPr lang="nb-NO" sz="1200" b="0" i="0" kern="1200" baseline="0" dirty="0" err="1" smtClean="0">
                <a:solidFill>
                  <a:schemeClr val="tx1"/>
                </a:solidFill>
                <a:effectLst/>
                <a:latin typeface="+mn-lt"/>
                <a:ea typeface="+mn-ea"/>
                <a:cs typeface="+mn-cs"/>
              </a:rPr>
              <a:t>indicator</a:t>
            </a:r>
            <a:endParaRPr lang="nb-NO" sz="1200" b="0" i="0" kern="1200" baseline="0" dirty="0" smtClean="0">
              <a:solidFill>
                <a:schemeClr val="tx1"/>
              </a:solidFill>
              <a:effectLst/>
              <a:latin typeface="+mn-lt"/>
              <a:ea typeface="+mn-ea"/>
              <a:cs typeface="+mn-cs"/>
            </a:endParaRPr>
          </a:p>
          <a:p>
            <a:endParaRPr lang="nb-NO" baseline="0" dirty="0" smtClean="0"/>
          </a:p>
        </p:txBody>
      </p:sp>
      <p:sp>
        <p:nvSpPr>
          <p:cNvPr id="4" name="Slide Number Placeholder 3"/>
          <p:cNvSpPr>
            <a:spLocks noGrp="1"/>
          </p:cNvSpPr>
          <p:nvPr>
            <p:ph type="sldNum" sz="quarter" idx="10"/>
          </p:nvPr>
        </p:nvSpPr>
        <p:spPr/>
        <p:txBody>
          <a:bodyPr/>
          <a:lstStyle/>
          <a:p>
            <a:fld id="{8C21EE7A-1060-4886-835E-EF115E5793D0}" type="slidenum">
              <a:rPr lang="nb-NO" smtClean="0"/>
              <a:t>5</a:t>
            </a:fld>
            <a:endParaRPr lang="nb-NO"/>
          </a:p>
        </p:txBody>
      </p:sp>
    </p:spTree>
    <p:extLst>
      <p:ext uri="{BB962C8B-B14F-4D97-AF65-F5344CB8AC3E}">
        <p14:creationId xmlns:p14="http://schemas.microsoft.com/office/powerpoint/2010/main" val="1466945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It is possible to estimate an individual’s ability on the same</a:t>
            </a:r>
            <a:r>
              <a:rPr lang="en-GB" sz="1200" b="0" i="0" kern="1200" baseline="0" dirty="0" smtClean="0">
                <a:solidFill>
                  <a:schemeClr val="tx1"/>
                </a:solidFill>
                <a:effectLst/>
                <a:latin typeface="+mn-lt"/>
                <a:ea typeface="+mn-ea"/>
                <a:cs typeface="+mn-cs"/>
              </a:rPr>
              <a:t> </a:t>
            </a:r>
          </a:p>
          <a:p>
            <a:r>
              <a:rPr lang="en-GB" sz="1200" b="0" i="0" kern="1200" dirty="0" smtClean="0">
                <a:solidFill>
                  <a:schemeClr val="tx1"/>
                </a:solidFill>
                <a:effectLst/>
                <a:latin typeface="+mn-lt"/>
                <a:ea typeface="+mn-ea"/>
                <a:cs typeface="+mn-cs"/>
              </a:rPr>
              <a:t>ability scale from any subset of items</a:t>
            </a:r>
          </a:p>
          <a:p>
            <a:r>
              <a:rPr lang="en-GB" sz="1200" b="0" i="0" kern="1200" dirty="0" smtClean="0">
                <a:solidFill>
                  <a:schemeClr val="tx1"/>
                </a:solidFill>
                <a:effectLst/>
                <a:latin typeface="+mn-lt"/>
                <a:ea typeface="+mn-ea"/>
                <a:cs typeface="+mn-cs"/>
              </a:rPr>
              <a:t>The domain of items has to be homogeneous in the sense of</a:t>
            </a:r>
          </a:p>
          <a:p>
            <a:r>
              <a:rPr lang="en-GB" sz="1200" b="0" i="0" kern="1200" dirty="0" smtClean="0">
                <a:solidFill>
                  <a:schemeClr val="tx1"/>
                </a:solidFill>
                <a:effectLst/>
                <a:latin typeface="+mn-lt"/>
                <a:ea typeface="+mn-ea"/>
                <a:cs typeface="+mn-cs"/>
              </a:rPr>
              <a:t>measuring a single ability: If the domain of items is too</a:t>
            </a:r>
          </a:p>
          <a:p>
            <a:r>
              <a:rPr lang="en-GB" sz="1200" b="0" i="0" kern="1200" dirty="0" smtClean="0">
                <a:solidFill>
                  <a:schemeClr val="tx1"/>
                </a:solidFill>
                <a:effectLst/>
                <a:latin typeface="+mn-lt"/>
                <a:ea typeface="+mn-ea"/>
                <a:cs typeface="+mn-cs"/>
              </a:rPr>
              <a:t>heterogeneous, the ability estimates will have little meaning</a:t>
            </a:r>
          </a:p>
          <a:p>
            <a:r>
              <a:rPr lang="en-GB" sz="1200" b="0" i="0" kern="1200" dirty="0" smtClean="0">
                <a:solidFill>
                  <a:schemeClr val="tx1"/>
                </a:solidFill>
                <a:effectLst/>
                <a:latin typeface="+mn-lt"/>
                <a:ea typeface="+mn-ea"/>
                <a:cs typeface="+mn-cs"/>
              </a:rPr>
              <a:t>Item response models provide a way of comparing examinees</a:t>
            </a:r>
          </a:p>
          <a:p>
            <a:r>
              <a:rPr lang="en-GB" sz="1200" b="0" i="0" kern="1200" dirty="0" smtClean="0">
                <a:solidFill>
                  <a:schemeClr val="tx1"/>
                </a:solidFill>
                <a:effectLst/>
                <a:latin typeface="+mn-lt"/>
                <a:ea typeface="+mn-ea"/>
                <a:cs typeface="+mn-cs"/>
              </a:rPr>
              <a:t>even though they may have taken quite different subsets of</a:t>
            </a:r>
          </a:p>
          <a:p>
            <a:r>
              <a:rPr lang="en-GB" sz="1200" b="0" i="0" kern="1200" dirty="0" smtClean="0">
                <a:solidFill>
                  <a:schemeClr val="tx1"/>
                </a:solidFill>
                <a:effectLst/>
                <a:latin typeface="+mn-lt"/>
                <a:ea typeface="+mn-ea"/>
                <a:cs typeface="+mn-cs"/>
              </a:rPr>
              <a:t>test items</a:t>
            </a:r>
          </a:p>
          <a:p>
            <a:endParaRPr lang="nb-NO" sz="1200" b="0" i="0" kern="1200" baseline="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There are two primary advantages of item response models:</a:t>
            </a:r>
          </a:p>
          <a:p>
            <a:r>
              <a:rPr lang="en-GB" sz="1200" b="0" i="0" kern="1200" dirty="0" smtClean="0">
                <a:solidFill>
                  <a:schemeClr val="tx1"/>
                </a:solidFill>
                <a:effectLst/>
                <a:latin typeface="+mn-lt"/>
                <a:ea typeface="+mn-ea"/>
                <a:cs typeface="+mn-cs"/>
              </a:rPr>
              <a:t>1With many items that measure the same latent variable, the</a:t>
            </a:r>
          </a:p>
          <a:p>
            <a:r>
              <a:rPr lang="en-GB" sz="1200" b="0" i="0" kern="1200" dirty="0" smtClean="0">
                <a:solidFill>
                  <a:schemeClr val="tx1"/>
                </a:solidFill>
                <a:effectLst/>
                <a:latin typeface="+mn-lt"/>
                <a:ea typeface="+mn-ea"/>
                <a:cs typeface="+mn-cs"/>
              </a:rPr>
              <a:t>estimate of an individual’s ability is independent of the</a:t>
            </a:r>
          </a:p>
          <a:p>
            <a:r>
              <a:rPr lang="en-GB" sz="1200" b="0" i="0" kern="1200" dirty="0" smtClean="0">
                <a:solidFill>
                  <a:schemeClr val="tx1"/>
                </a:solidFill>
                <a:effectLst/>
                <a:latin typeface="+mn-lt"/>
                <a:ea typeface="+mn-ea"/>
                <a:cs typeface="+mn-cs"/>
              </a:rPr>
              <a:t>particular sample of test items that are administered to the</a:t>
            </a:r>
          </a:p>
          <a:p>
            <a:r>
              <a:rPr lang="en-GB" sz="1200" b="0" i="0" kern="1200" dirty="0" smtClean="0">
                <a:solidFill>
                  <a:schemeClr val="tx1"/>
                </a:solidFill>
                <a:effectLst/>
                <a:latin typeface="+mn-lt"/>
                <a:ea typeface="+mn-ea"/>
                <a:cs typeface="+mn-cs"/>
              </a:rPr>
              <a:t>Individual </a:t>
            </a:r>
          </a:p>
          <a:p>
            <a:r>
              <a:rPr lang="en-GB" sz="1200" b="0" i="0" kern="1200" dirty="0" smtClean="0">
                <a:solidFill>
                  <a:schemeClr val="tx1"/>
                </a:solidFill>
                <a:effectLst/>
                <a:latin typeface="+mn-lt"/>
                <a:ea typeface="+mn-ea"/>
                <a:cs typeface="+mn-cs"/>
              </a:rPr>
              <a:t>2A statistic indicating the precision with which each</a:t>
            </a:r>
          </a:p>
          <a:p>
            <a:r>
              <a:rPr lang="en-GB" sz="1200" b="0" i="0" kern="1200" dirty="0" smtClean="0">
                <a:solidFill>
                  <a:schemeClr val="tx1"/>
                </a:solidFill>
                <a:effectLst/>
                <a:latin typeface="+mn-lt"/>
                <a:ea typeface="+mn-ea"/>
                <a:cs typeface="+mn-cs"/>
              </a:rPr>
              <a:t>individual’s ability is estimated is provided and this statistic</a:t>
            </a:r>
          </a:p>
          <a:p>
            <a:r>
              <a:rPr lang="en-GB" sz="1200" b="0" i="0" kern="1200" dirty="0" smtClean="0">
                <a:solidFill>
                  <a:schemeClr val="tx1"/>
                </a:solidFill>
                <a:effectLst/>
                <a:latin typeface="+mn-lt"/>
                <a:ea typeface="+mn-ea"/>
                <a:cs typeface="+mn-cs"/>
              </a:rPr>
              <a:t>varies from one individual to the next</a:t>
            </a:r>
            <a:endParaRPr lang="nb-NO" baseline="0" dirty="0" smtClean="0"/>
          </a:p>
        </p:txBody>
      </p:sp>
      <p:sp>
        <p:nvSpPr>
          <p:cNvPr id="4" name="Slide Number Placeholder 3"/>
          <p:cNvSpPr>
            <a:spLocks noGrp="1"/>
          </p:cNvSpPr>
          <p:nvPr>
            <p:ph type="sldNum" sz="quarter" idx="10"/>
          </p:nvPr>
        </p:nvSpPr>
        <p:spPr/>
        <p:txBody>
          <a:bodyPr/>
          <a:lstStyle/>
          <a:p>
            <a:fld id="{8C21EE7A-1060-4886-835E-EF115E5793D0}" type="slidenum">
              <a:rPr lang="nb-NO" smtClean="0"/>
              <a:t>6</a:t>
            </a:fld>
            <a:endParaRPr lang="nb-NO"/>
          </a:p>
        </p:txBody>
      </p:sp>
    </p:spTree>
    <p:extLst>
      <p:ext uri="{BB962C8B-B14F-4D97-AF65-F5344CB8AC3E}">
        <p14:creationId xmlns:p14="http://schemas.microsoft.com/office/powerpoint/2010/main" val="3628457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smtClean="0"/>
          </a:p>
        </p:txBody>
      </p:sp>
      <p:sp>
        <p:nvSpPr>
          <p:cNvPr id="4" name="Slide Number Placeholder 3"/>
          <p:cNvSpPr>
            <a:spLocks noGrp="1"/>
          </p:cNvSpPr>
          <p:nvPr>
            <p:ph type="sldNum" sz="quarter" idx="10"/>
          </p:nvPr>
        </p:nvSpPr>
        <p:spPr/>
        <p:txBody>
          <a:bodyPr/>
          <a:lstStyle/>
          <a:p>
            <a:fld id="{8C21EE7A-1060-4886-835E-EF115E5793D0}" type="slidenum">
              <a:rPr lang="nb-NO" smtClean="0"/>
              <a:t>7</a:t>
            </a:fld>
            <a:endParaRPr lang="nb-NO"/>
          </a:p>
        </p:txBody>
      </p:sp>
    </p:spTree>
    <p:extLst>
      <p:ext uri="{BB962C8B-B14F-4D97-AF65-F5344CB8AC3E}">
        <p14:creationId xmlns:p14="http://schemas.microsoft.com/office/powerpoint/2010/main" val="1294571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Educational Monitoring</a:t>
            </a:r>
          </a:p>
          <a:p>
            <a:pPr lvl="1"/>
            <a:r>
              <a:rPr lang="en-US" dirty="0" smtClean="0"/>
              <a:t>Comparable measures</a:t>
            </a:r>
          </a:p>
          <a:p>
            <a:r>
              <a:rPr lang="en-US" dirty="0" smtClean="0"/>
              <a:t>High Stake Testing </a:t>
            </a:r>
          </a:p>
          <a:p>
            <a:pPr lvl="1"/>
            <a:r>
              <a:rPr lang="en-US" dirty="0" smtClean="0"/>
              <a:t>Fairness</a:t>
            </a:r>
          </a:p>
          <a:p>
            <a:endParaRPr lang="en-GB" dirty="0"/>
          </a:p>
        </p:txBody>
      </p:sp>
      <p:sp>
        <p:nvSpPr>
          <p:cNvPr id="4" name="Slide Number Placeholder 3"/>
          <p:cNvSpPr>
            <a:spLocks noGrp="1"/>
          </p:cNvSpPr>
          <p:nvPr>
            <p:ph type="sldNum" sz="quarter" idx="10"/>
          </p:nvPr>
        </p:nvSpPr>
        <p:spPr/>
        <p:txBody>
          <a:bodyPr/>
          <a:lstStyle/>
          <a:p>
            <a:fld id="{8C21EE7A-1060-4886-835E-EF115E5793D0}" type="slidenum">
              <a:rPr lang="nb-NO" smtClean="0"/>
              <a:t>8</a:t>
            </a:fld>
            <a:endParaRPr lang="nb-NO"/>
          </a:p>
        </p:txBody>
      </p:sp>
    </p:spTree>
    <p:extLst>
      <p:ext uri="{BB962C8B-B14F-4D97-AF65-F5344CB8AC3E}">
        <p14:creationId xmlns:p14="http://schemas.microsoft.com/office/powerpoint/2010/main" val="1115908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dirty="0" smtClean="0"/>
              <a:t>SHORT primer </a:t>
            </a:r>
            <a:r>
              <a:rPr lang="nb-NO" dirty="0" err="1" smtClean="0"/>
              <a:t>on</a:t>
            </a:r>
            <a:r>
              <a:rPr lang="nb-NO" dirty="0" smtClean="0"/>
              <a:t> different </a:t>
            </a:r>
            <a:r>
              <a:rPr lang="nb-NO" dirty="0" err="1" smtClean="0"/>
              <a:t>models</a:t>
            </a:r>
            <a:r>
              <a:rPr lang="nb-NO" dirty="0" smtClean="0"/>
              <a:t>. </a:t>
            </a:r>
          </a:p>
          <a:p>
            <a:endParaRPr lang="nb-NO" dirty="0" smtClean="0"/>
          </a:p>
          <a:p>
            <a:r>
              <a:rPr lang="nb-NO" dirty="0" smtClean="0"/>
              <a:t>Script</a:t>
            </a:r>
            <a:r>
              <a:rPr lang="nb-NO" baseline="0" dirty="0" smtClean="0"/>
              <a:t> (NB! </a:t>
            </a:r>
            <a:r>
              <a:rPr lang="nb-NO" baseline="0" dirty="0" err="1" smtClean="0"/>
              <a:t>Accurate</a:t>
            </a:r>
            <a:r>
              <a:rPr lang="nb-NO" baseline="0" dirty="0" smtClean="0"/>
              <a:t> info </a:t>
            </a:r>
            <a:r>
              <a:rPr lang="nb-NO" baseline="0" dirty="0" err="1" smtClean="0"/>
              <a:t>here</a:t>
            </a:r>
            <a:r>
              <a:rPr lang="nb-NO" baseline="0" dirty="0" smtClean="0"/>
              <a:t>)</a:t>
            </a:r>
          </a:p>
          <a:p>
            <a:endParaRPr lang="nb-NO" baseline="0" dirty="0" smtClean="0"/>
          </a:p>
          <a:p>
            <a:pPr marL="171450" indent="-171450">
              <a:buFontTx/>
              <a:buChar char="-"/>
            </a:pPr>
            <a:endParaRPr lang="nb-NO" dirty="0" err="1" smtClean="0"/>
          </a:p>
        </p:txBody>
      </p:sp>
      <p:sp>
        <p:nvSpPr>
          <p:cNvPr id="4" name="Slide Number Placeholder 3"/>
          <p:cNvSpPr>
            <a:spLocks noGrp="1"/>
          </p:cNvSpPr>
          <p:nvPr>
            <p:ph type="sldNum" sz="quarter" idx="10"/>
          </p:nvPr>
        </p:nvSpPr>
        <p:spPr/>
        <p:txBody>
          <a:bodyPr/>
          <a:lstStyle/>
          <a:p>
            <a:fld id="{8C21EE7A-1060-4886-835E-EF115E5793D0}" type="slidenum">
              <a:rPr lang="nb-NO" smtClean="0"/>
              <a:t>9</a:t>
            </a:fld>
            <a:endParaRPr lang="nb-NO"/>
          </a:p>
        </p:txBody>
      </p:sp>
    </p:spTree>
    <p:extLst>
      <p:ext uri="{BB962C8B-B14F-4D97-AF65-F5344CB8AC3E}">
        <p14:creationId xmlns:p14="http://schemas.microsoft.com/office/powerpoint/2010/main" val="4179829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noProof="0" dirty="0" smtClean="0"/>
              <a:t>In analysis such as factor analysis, Likert scale responses are often used as an approximation to a continuous variable, since it works fairly well. However, the choice of numeric value, and distance between the values, for the different options are rather arbitrary. </a:t>
            </a:r>
          </a:p>
          <a:p>
            <a:endParaRPr lang="en-US" baseline="0" noProof="0" dirty="0" smtClean="0"/>
          </a:p>
          <a:p>
            <a:r>
              <a:rPr lang="en-US" noProof="0" dirty="0" smtClean="0"/>
              <a:t>Both</a:t>
            </a:r>
            <a:r>
              <a:rPr lang="en-US" baseline="0" noProof="0" dirty="0" smtClean="0"/>
              <a:t> cases will look similar from a data point of view, but due to the severity of the response options, they mean something else. In option A, the numeric difference between Disagree and Agree is 1, while in option B it is 3. With IRT, we can get a none-arbitrary value for the difference between these options. In addition, a neutral response is often avoided to force a respondent to make a choice. </a:t>
            </a:r>
            <a:endParaRPr lang="en-US" noProof="0" dirty="0"/>
          </a:p>
        </p:txBody>
      </p:sp>
      <p:sp>
        <p:nvSpPr>
          <p:cNvPr id="4" name="Slide Number Placeholder 3"/>
          <p:cNvSpPr>
            <a:spLocks noGrp="1"/>
          </p:cNvSpPr>
          <p:nvPr>
            <p:ph type="sldNum" sz="quarter" idx="10"/>
          </p:nvPr>
        </p:nvSpPr>
        <p:spPr/>
        <p:txBody>
          <a:bodyPr/>
          <a:lstStyle/>
          <a:p>
            <a:fld id="{8C21EE7A-1060-4886-835E-EF115E5793D0}" type="slidenum">
              <a:rPr lang="nb-NO" smtClean="0"/>
              <a:t>10</a:t>
            </a:fld>
            <a:endParaRPr lang="nb-NO"/>
          </a:p>
        </p:txBody>
      </p:sp>
    </p:spTree>
    <p:extLst>
      <p:ext uri="{BB962C8B-B14F-4D97-AF65-F5344CB8AC3E}">
        <p14:creationId xmlns:p14="http://schemas.microsoft.com/office/powerpoint/2010/main" val="3470578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nb-NO" sz="1200" b="0" i="0" kern="1200" dirty="0" smtClean="0">
                <a:solidFill>
                  <a:schemeClr val="tx1"/>
                </a:solidFill>
                <a:effectLst/>
                <a:latin typeface="+mn-lt"/>
                <a:ea typeface="+mn-ea"/>
                <a:cs typeface="+mn-cs"/>
              </a:rPr>
              <a:t>To </a:t>
            </a:r>
            <a:r>
              <a:rPr lang="nb-NO" sz="1200" b="0" i="0" kern="1200" dirty="0" err="1" smtClean="0">
                <a:solidFill>
                  <a:schemeClr val="tx1"/>
                </a:solidFill>
                <a:effectLst/>
                <a:latin typeface="+mn-lt"/>
                <a:ea typeface="+mn-ea"/>
                <a:cs typeface="+mn-cs"/>
              </a:rPr>
              <a:t>many</a:t>
            </a:r>
            <a:r>
              <a:rPr lang="nb-NO" sz="1200" b="0" i="0" kern="1200" dirty="0" smtClean="0">
                <a:solidFill>
                  <a:schemeClr val="tx1"/>
                </a:solidFill>
                <a:effectLst/>
                <a:latin typeface="+mn-lt"/>
                <a:ea typeface="+mn-ea"/>
                <a:cs typeface="+mn-cs"/>
              </a:rPr>
              <a:t> to list </a:t>
            </a:r>
            <a:r>
              <a:rPr lang="nb-NO" sz="1200" b="0" i="0" kern="1200" dirty="0" err="1" smtClean="0">
                <a:solidFill>
                  <a:schemeClr val="tx1"/>
                </a:solidFill>
                <a:effectLst/>
                <a:latin typeface="+mn-lt"/>
                <a:ea typeface="+mn-ea"/>
                <a:cs typeface="+mn-cs"/>
              </a:rPr>
              <a:t>here</a:t>
            </a:r>
            <a:r>
              <a:rPr lang="nb-NO" sz="1200" b="0" i="0" kern="1200" dirty="0" smtClean="0">
                <a:solidFill>
                  <a:schemeClr val="tx1"/>
                </a:solidFill>
                <a:effectLst/>
                <a:latin typeface="+mn-lt"/>
                <a:ea typeface="+mn-ea"/>
                <a:cs typeface="+mn-cs"/>
              </a:rPr>
              <a:t>, </a:t>
            </a:r>
            <a:r>
              <a:rPr lang="nb-NO" sz="1200" b="0" i="0" kern="1200" dirty="0" err="1" smtClean="0">
                <a:solidFill>
                  <a:schemeClr val="tx1"/>
                </a:solidFill>
                <a:effectLst/>
                <a:latin typeface="+mn-lt"/>
                <a:ea typeface="+mn-ea"/>
                <a:cs typeface="+mn-cs"/>
              </a:rPr>
              <a:t>but</a:t>
            </a:r>
            <a:r>
              <a:rPr lang="nb-NO" sz="1200" b="0" i="0" kern="1200" baseline="0" dirty="0" smtClean="0">
                <a:solidFill>
                  <a:schemeClr val="tx1"/>
                </a:solidFill>
                <a:effectLst/>
                <a:latin typeface="+mn-lt"/>
                <a:ea typeface="+mn-ea"/>
                <a:cs typeface="+mn-cs"/>
              </a:rPr>
              <a:t> </a:t>
            </a:r>
            <a:r>
              <a:rPr lang="nb-NO" sz="1200" b="0" i="0" kern="1200" baseline="0" dirty="0" err="1" smtClean="0">
                <a:solidFill>
                  <a:schemeClr val="tx1"/>
                </a:solidFill>
                <a:effectLst/>
                <a:latin typeface="+mn-lt"/>
                <a:ea typeface="+mn-ea"/>
                <a:cs typeface="+mn-cs"/>
              </a:rPr>
              <a:t>the</a:t>
            </a:r>
            <a:r>
              <a:rPr lang="nb-NO" sz="1200" b="0" i="0" kern="1200" baseline="0" dirty="0" smtClean="0">
                <a:solidFill>
                  <a:schemeClr val="tx1"/>
                </a:solidFill>
                <a:effectLst/>
                <a:latin typeface="+mn-lt"/>
                <a:ea typeface="+mn-ea"/>
                <a:cs typeface="+mn-cs"/>
              </a:rPr>
              <a:t> </a:t>
            </a:r>
            <a:r>
              <a:rPr lang="nb-NO" sz="1200" b="0" i="0" kern="1200" baseline="0" dirty="0" err="1" smtClean="0">
                <a:solidFill>
                  <a:schemeClr val="tx1"/>
                </a:solidFill>
                <a:effectLst/>
                <a:latin typeface="+mn-lt"/>
                <a:ea typeface="+mn-ea"/>
                <a:cs typeface="+mn-cs"/>
              </a:rPr>
              <a:t>following</a:t>
            </a:r>
            <a:r>
              <a:rPr lang="nb-NO" sz="1200" b="0" i="0" kern="1200" baseline="0" dirty="0" smtClean="0">
                <a:solidFill>
                  <a:schemeClr val="tx1"/>
                </a:solidFill>
                <a:effectLst/>
                <a:latin typeface="+mn-lt"/>
                <a:ea typeface="+mn-ea"/>
                <a:cs typeface="+mn-cs"/>
              </a:rPr>
              <a:t> </a:t>
            </a:r>
            <a:r>
              <a:rPr lang="nb-NO" sz="1200" b="0" i="0" kern="1200" baseline="0" dirty="0" err="1" smtClean="0">
                <a:solidFill>
                  <a:schemeClr val="tx1"/>
                </a:solidFill>
                <a:effectLst/>
                <a:latin typeface="+mn-lt"/>
                <a:ea typeface="+mn-ea"/>
                <a:cs typeface="+mn-cs"/>
              </a:rPr>
              <a:t>books</a:t>
            </a:r>
            <a:r>
              <a:rPr lang="nb-NO" sz="1200" b="0" i="0" kern="1200" baseline="0" dirty="0" smtClean="0">
                <a:solidFill>
                  <a:schemeClr val="tx1"/>
                </a:solidFill>
                <a:effectLst/>
                <a:latin typeface="+mn-lt"/>
                <a:ea typeface="+mn-ea"/>
                <a:cs typeface="+mn-cs"/>
              </a:rPr>
              <a:t> </a:t>
            </a:r>
            <a:r>
              <a:rPr lang="nb-NO" sz="1200" b="0" i="0" kern="1200" baseline="0" dirty="0" err="1" smtClean="0">
                <a:solidFill>
                  <a:schemeClr val="tx1"/>
                </a:solidFill>
                <a:effectLst/>
                <a:latin typeface="+mn-lt"/>
                <a:ea typeface="+mn-ea"/>
                <a:cs typeface="+mn-cs"/>
              </a:rPr>
              <a:t>can</a:t>
            </a:r>
            <a:r>
              <a:rPr lang="nb-NO" sz="1200" b="0" i="0" kern="1200" baseline="0" dirty="0" smtClean="0">
                <a:solidFill>
                  <a:schemeClr val="tx1"/>
                </a:solidFill>
                <a:effectLst/>
                <a:latin typeface="+mn-lt"/>
                <a:ea typeface="+mn-ea"/>
                <a:cs typeface="+mn-cs"/>
              </a:rPr>
              <a:t> be </a:t>
            </a:r>
            <a:r>
              <a:rPr lang="nb-NO" sz="1200" b="0" i="0" kern="1200" baseline="0" dirty="0" err="1" smtClean="0">
                <a:solidFill>
                  <a:schemeClr val="tx1"/>
                </a:solidFill>
                <a:effectLst/>
                <a:latin typeface="+mn-lt"/>
                <a:ea typeface="+mn-ea"/>
                <a:cs typeface="+mn-cs"/>
              </a:rPr>
              <a:t>consulted</a:t>
            </a:r>
            <a:r>
              <a:rPr lang="nb-NO" sz="1200" b="0" i="0" kern="1200" baseline="0" dirty="0" smtClean="0">
                <a:solidFill>
                  <a:schemeClr val="tx1"/>
                </a:solidFill>
                <a:effectLst/>
                <a:latin typeface="+mn-lt"/>
                <a:ea typeface="+mn-ea"/>
                <a:cs typeface="+mn-cs"/>
              </a:rPr>
              <a:t> for an </a:t>
            </a:r>
            <a:r>
              <a:rPr lang="nb-NO" sz="1200" b="0" i="0" kern="1200" baseline="0" dirty="0" err="1" smtClean="0">
                <a:solidFill>
                  <a:schemeClr val="tx1"/>
                </a:solidFill>
                <a:effectLst/>
                <a:latin typeface="+mn-lt"/>
                <a:ea typeface="+mn-ea"/>
                <a:cs typeface="+mn-cs"/>
              </a:rPr>
              <a:t>overview</a:t>
            </a:r>
            <a:r>
              <a:rPr lang="nb-NO" sz="1200" b="0" i="0" kern="1200" baseline="0" dirty="0" smtClean="0">
                <a:solidFill>
                  <a:schemeClr val="tx1"/>
                </a:solidFill>
                <a:effectLst/>
                <a:latin typeface="+mn-lt"/>
                <a:ea typeface="+mn-ea"/>
                <a:cs typeface="+mn-cs"/>
              </a:rPr>
              <a:t>. </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21EE7A-1060-4886-835E-EF115E5793D0}" type="slidenum">
              <a:rPr lang="nb-NO" smtClean="0"/>
              <a:t>11</a:t>
            </a:fld>
            <a:endParaRPr lang="nb-NO"/>
          </a:p>
        </p:txBody>
      </p:sp>
    </p:spTree>
    <p:extLst>
      <p:ext uri="{BB962C8B-B14F-4D97-AF65-F5344CB8AC3E}">
        <p14:creationId xmlns:p14="http://schemas.microsoft.com/office/powerpoint/2010/main" val="1356857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8C21EE7A-1060-4886-835E-EF115E5793D0}" type="slidenum">
              <a:rPr lang="nb-NO" smtClean="0"/>
              <a:t>12</a:t>
            </a:fld>
            <a:endParaRPr lang="nb-NO"/>
          </a:p>
        </p:txBody>
      </p:sp>
    </p:spTree>
    <p:extLst>
      <p:ext uri="{BB962C8B-B14F-4D97-AF65-F5344CB8AC3E}">
        <p14:creationId xmlns:p14="http://schemas.microsoft.com/office/powerpoint/2010/main" val="3924104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smtClean="0"/>
          </a:p>
        </p:txBody>
      </p:sp>
      <p:sp>
        <p:nvSpPr>
          <p:cNvPr id="4" name="Slide Number Placeholder 3"/>
          <p:cNvSpPr>
            <a:spLocks noGrp="1"/>
          </p:cNvSpPr>
          <p:nvPr>
            <p:ph type="sldNum" sz="quarter" idx="10"/>
          </p:nvPr>
        </p:nvSpPr>
        <p:spPr/>
        <p:txBody>
          <a:bodyPr/>
          <a:lstStyle/>
          <a:p>
            <a:fld id="{8C21EE7A-1060-4886-835E-EF115E5793D0}" type="slidenum">
              <a:rPr lang="nb-NO" smtClean="0"/>
              <a:t>13</a:t>
            </a:fld>
            <a:endParaRPr lang="nb-NO"/>
          </a:p>
        </p:txBody>
      </p:sp>
    </p:spTree>
    <p:extLst>
      <p:ext uri="{BB962C8B-B14F-4D97-AF65-F5344CB8AC3E}">
        <p14:creationId xmlns:p14="http://schemas.microsoft.com/office/powerpoint/2010/main" val="1514089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If </a:t>
            </a:r>
            <a:r>
              <a:rPr lang="nb-NO" dirty="0" err="1" smtClean="0"/>
              <a:t>we</a:t>
            </a:r>
            <a:r>
              <a:rPr lang="nb-NO" dirty="0" smtClean="0"/>
              <a:t> just </a:t>
            </a:r>
            <a:r>
              <a:rPr lang="nb-NO" dirty="0" err="1" smtClean="0"/>
              <a:t>count</a:t>
            </a:r>
            <a:r>
              <a:rPr lang="nb-NO" dirty="0" smtClean="0"/>
              <a:t> </a:t>
            </a:r>
            <a:r>
              <a:rPr lang="nb-NO" dirty="0" err="1" smtClean="0"/>
              <a:t>the</a:t>
            </a:r>
            <a:r>
              <a:rPr lang="nb-NO" dirty="0" smtClean="0"/>
              <a:t> </a:t>
            </a:r>
            <a:r>
              <a:rPr lang="nb-NO" dirty="0" err="1" smtClean="0"/>
              <a:t>number</a:t>
            </a:r>
            <a:r>
              <a:rPr lang="nb-NO" dirty="0" smtClean="0"/>
              <a:t> </a:t>
            </a:r>
            <a:r>
              <a:rPr lang="nb-NO" dirty="0" err="1" smtClean="0"/>
              <a:t>of</a:t>
            </a:r>
            <a:r>
              <a:rPr lang="nb-NO" dirty="0" smtClean="0"/>
              <a:t> </a:t>
            </a:r>
            <a:r>
              <a:rPr lang="nb-NO" dirty="0" err="1" smtClean="0"/>
              <a:t>points</a:t>
            </a:r>
            <a:r>
              <a:rPr lang="nb-NO" dirty="0" smtClean="0"/>
              <a:t>, Student B</a:t>
            </a:r>
            <a:r>
              <a:rPr lang="nb-NO" baseline="0" dirty="0" smtClean="0"/>
              <a:t> is </a:t>
            </a:r>
            <a:r>
              <a:rPr lang="nb-NO" baseline="0" dirty="0" err="1" smtClean="0"/>
              <a:t>two</a:t>
            </a:r>
            <a:r>
              <a:rPr lang="nb-NO" baseline="0" dirty="0" smtClean="0"/>
              <a:t> </a:t>
            </a:r>
            <a:r>
              <a:rPr lang="nb-NO" baseline="0" dirty="0" err="1" smtClean="0"/>
              <a:t>points</a:t>
            </a:r>
            <a:r>
              <a:rPr lang="nb-NO" baseline="0" dirty="0" smtClean="0"/>
              <a:t> </a:t>
            </a:r>
            <a:r>
              <a:rPr lang="nb-NO" baseline="0" dirty="0" err="1" smtClean="0"/>
              <a:t>better</a:t>
            </a:r>
            <a:r>
              <a:rPr lang="nb-NO" baseline="0" dirty="0" smtClean="0"/>
              <a:t> </a:t>
            </a:r>
            <a:r>
              <a:rPr lang="nb-NO" baseline="0" dirty="0" err="1" smtClean="0"/>
              <a:t>than</a:t>
            </a:r>
            <a:r>
              <a:rPr lang="nb-NO" baseline="0" dirty="0" smtClean="0"/>
              <a:t> student A, Student C </a:t>
            </a:r>
            <a:r>
              <a:rPr lang="nb-NO" baseline="0" dirty="0" err="1" smtClean="0"/>
              <a:t>two</a:t>
            </a:r>
            <a:r>
              <a:rPr lang="nb-NO" baseline="0" dirty="0" smtClean="0"/>
              <a:t> </a:t>
            </a:r>
            <a:r>
              <a:rPr lang="nb-NO" baseline="0" dirty="0" err="1" smtClean="0"/>
              <a:t>points</a:t>
            </a:r>
            <a:r>
              <a:rPr lang="nb-NO" baseline="0" dirty="0" smtClean="0"/>
              <a:t> </a:t>
            </a:r>
            <a:r>
              <a:rPr lang="nb-NO" baseline="0" dirty="0" err="1" smtClean="0"/>
              <a:t>better</a:t>
            </a:r>
            <a:r>
              <a:rPr lang="nb-NO" baseline="0" dirty="0" smtClean="0"/>
              <a:t> </a:t>
            </a:r>
            <a:r>
              <a:rPr lang="nb-NO" baseline="0" dirty="0" err="1" smtClean="0"/>
              <a:t>than</a:t>
            </a:r>
            <a:r>
              <a:rPr lang="nb-NO" baseline="0" dirty="0" smtClean="0"/>
              <a:t> Student B and so on. The </a:t>
            </a:r>
            <a:r>
              <a:rPr lang="nb-NO" baseline="0" dirty="0" err="1" smtClean="0"/>
              <a:t>difference</a:t>
            </a:r>
            <a:r>
              <a:rPr lang="nb-NO" baseline="0" dirty="0" smtClean="0"/>
              <a:t> </a:t>
            </a:r>
            <a:r>
              <a:rPr lang="nb-NO" baseline="0" dirty="0" err="1" smtClean="0"/>
              <a:t>between</a:t>
            </a:r>
            <a:r>
              <a:rPr lang="nb-NO" baseline="0" dirty="0" smtClean="0"/>
              <a:t> Student A and B, B and C, and C and D </a:t>
            </a:r>
            <a:r>
              <a:rPr lang="nb-NO" baseline="0" dirty="0" err="1" smtClean="0"/>
              <a:t>looks</a:t>
            </a:r>
            <a:r>
              <a:rPr lang="nb-NO" baseline="0" dirty="0" smtClean="0"/>
              <a:t> like it is </a:t>
            </a:r>
            <a:r>
              <a:rPr lang="nb-NO" baseline="0" dirty="0" err="1" smtClean="0"/>
              <a:t>the</a:t>
            </a:r>
            <a:r>
              <a:rPr lang="nb-NO" baseline="0" dirty="0" smtClean="0"/>
              <a:t> same.</a:t>
            </a:r>
          </a:p>
        </p:txBody>
      </p:sp>
      <p:sp>
        <p:nvSpPr>
          <p:cNvPr id="4" name="Slide Number Placeholder 3"/>
          <p:cNvSpPr>
            <a:spLocks noGrp="1"/>
          </p:cNvSpPr>
          <p:nvPr>
            <p:ph type="sldNum" sz="quarter" idx="10"/>
          </p:nvPr>
        </p:nvSpPr>
        <p:spPr/>
        <p:txBody>
          <a:bodyPr/>
          <a:lstStyle/>
          <a:p>
            <a:fld id="{8C21EE7A-1060-4886-835E-EF115E5793D0}" type="slidenum">
              <a:rPr lang="nb-NO" smtClean="0"/>
              <a:t>14</a:t>
            </a:fld>
            <a:endParaRPr lang="nb-NO"/>
          </a:p>
        </p:txBody>
      </p:sp>
    </p:spTree>
    <p:extLst>
      <p:ext uri="{BB962C8B-B14F-4D97-AF65-F5344CB8AC3E}">
        <p14:creationId xmlns:p14="http://schemas.microsoft.com/office/powerpoint/2010/main" val="121772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What</a:t>
            </a:r>
            <a:r>
              <a:rPr lang="nb-NO" dirty="0" smtClean="0"/>
              <a:t> </a:t>
            </a:r>
            <a:r>
              <a:rPr lang="nb-NO" dirty="0" err="1" smtClean="0"/>
              <a:t>if</a:t>
            </a:r>
            <a:r>
              <a:rPr lang="nb-NO" dirty="0" smtClean="0"/>
              <a:t> </a:t>
            </a:r>
            <a:r>
              <a:rPr lang="nb-NO" dirty="0" err="1" smtClean="0"/>
              <a:t>we</a:t>
            </a:r>
            <a:r>
              <a:rPr lang="nb-NO" dirty="0" smtClean="0"/>
              <a:t> </a:t>
            </a:r>
            <a:r>
              <a:rPr lang="nb-NO" dirty="0" err="1" smtClean="0"/>
              <a:t>remove</a:t>
            </a:r>
            <a:r>
              <a:rPr lang="nb-NO" dirty="0" smtClean="0"/>
              <a:t> item 5 and 6 from </a:t>
            </a:r>
            <a:r>
              <a:rPr lang="nb-NO" dirty="0" err="1" smtClean="0"/>
              <a:t>the</a:t>
            </a:r>
            <a:r>
              <a:rPr lang="nb-NO" baseline="0" dirty="0" smtClean="0"/>
              <a:t> test, or </a:t>
            </a:r>
            <a:r>
              <a:rPr lang="nb-NO" baseline="0" dirty="0" err="1" smtClean="0"/>
              <a:t>replace</a:t>
            </a:r>
            <a:r>
              <a:rPr lang="nb-NO" baseline="0" dirty="0" smtClean="0"/>
              <a:t> </a:t>
            </a:r>
            <a:r>
              <a:rPr lang="nb-NO" baseline="0" dirty="0" err="1" smtClean="0"/>
              <a:t>them</a:t>
            </a:r>
            <a:r>
              <a:rPr lang="nb-NO" baseline="0" dirty="0" smtClean="0"/>
              <a:t> </a:t>
            </a:r>
            <a:r>
              <a:rPr lang="nb-NO" baseline="0" dirty="0" err="1" smtClean="0"/>
              <a:t>with</a:t>
            </a:r>
            <a:r>
              <a:rPr lang="nb-NO" baseline="0" dirty="0" smtClean="0"/>
              <a:t> </a:t>
            </a:r>
            <a:r>
              <a:rPr lang="nb-NO" baseline="0" dirty="0" err="1" smtClean="0"/>
              <a:t>harder</a:t>
            </a:r>
            <a:r>
              <a:rPr lang="nb-NO" baseline="0" dirty="0" smtClean="0"/>
              <a:t> </a:t>
            </a:r>
            <a:r>
              <a:rPr lang="nb-NO" baseline="0" dirty="0" err="1" smtClean="0"/>
              <a:t>items</a:t>
            </a:r>
            <a:r>
              <a:rPr lang="nb-NO" baseline="0" dirty="0" smtClean="0"/>
              <a:t> </a:t>
            </a:r>
            <a:r>
              <a:rPr lang="nb-NO" baseline="0" dirty="0" err="1" smtClean="0"/>
              <a:t>that</a:t>
            </a:r>
            <a:r>
              <a:rPr lang="nb-NO" baseline="0" dirty="0" smtClean="0"/>
              <a:t> none </a:t>
            </a:r>
            <a:r>
              <a:rPr lang="nb-NO" baseline="0" dirty="0" err="1" smtClean="0"/>
              <a:t>of</a:t>
            </a:r>
            <a:r>
              <a:rPr lang="nb-NO" baseline="0" dirty="0" smtClean="0"/>
              <a:t> </a:t>
            </a:r>
            <a:r>
              <a:rPr lang="nb-NO" baseline="0" dirty="0" err="1" smtClean="0"/>
              <a:t>the</a:t>
            </a:r>
            <a:r>
              <a:rPr lang="nb-NO" baseline="0" dirty="0" smtClean="0"/>
              <a:t> students </a:t>
            </a:r>
            <a:r>
              <a:rPr lang="nb-NO" baseline="0" dirty="0" err="1" smtClean="0"/>
              <a:t>are</a:t>
            </a:r>
            <a:r>
              <a:rPr lang="nb-NO" baseline="0" dirty="0" smtClean="0"/>
              <a:t> </a:t>
            </a:r>
            <a:r>
              <a:rPr lang="nb-NO" baseline="0" dirty="0" err="1" smtClean="0"/>
              <a:t>able</a:t>
            </a:r>
            <a:r>
              <a:rPr lang="nb-NO" baseline="0" dirty="0" smtClean="0"/>
              <a:t> to </a:t>
            </a:r>
            <a:r>
              <a:rPr lang="nb-NO" baseline="0" dirty="0" err="1" smtClean="0"/>
              <a:t>answer</a:t>
            </a:r>
            <a:r>
              <a:rPr lang="nb-NO" dirty="0" smtClean="0"/>
              <a:t>. </a:t>
            </a:r>
            <a:r>
              <a:rPr lang="nb-NO" dirty="0" err="1" smtClean="0"/>
              <a:t>Now</a:t>
            </a:r>
            <a:r>
              <a:rPr lang="nb-NO" dirty="0" smtClean="0"/>
              <a:t> </a:t>
            </a:r>
            <a:r>
              <a:rPr lang="nb-NO" dirty="0" err="1" smtClean="0"/>
              <a:t>the</a:t>
            </a:r>
            <a:r>
              <a:rPr lang="nb-NO" dirty="0" smtClean="0"/>
              <a:t> </a:t>
            </a:r>
            <a:r>
              <a:rPr lang="nb-NO" dirty="0" err="1" smtClean="0"/>
              <a:t>difference</a:t>
            </a:r>
            <a:r>
              <a:rPr lang="nb-NO" dirty="0" smtClean="0"/>
              <a:t> </a:t>
            </a:r>
            <a:r>
              <a:rPr lang="nb-NO" dirty="0" err="1" smtClean="0"/>
              <a:t>between</a:t>
            </a:r>
            <a:r>
              <a:rPr lang="nb-NO" dirty="0" smtClean="0"/>
              <a:t> student B/C/D is </a:t>
            </a:r>
            <a:r>
              <a:rPr lang="nb-NO" dirty="0" err="1" smtClean="0"/>
              <a:t>one</a:t>
            </a:r>
            <a:r>
              <a:rPr lang="nb-NO" baseline="0" dirty="0" smtClean="0"/>
              <a:t> </a:t>
            </a:r>
            <a:r>
              <a:rPr lang="nb-NO" baseline="0" dirty="0" err="1" smtClean="0"/>
              <a:t>point</a:t>
            </a:r>
            <a:r>
              <a:rPr lang="nb-NO" baseline="0" dirty="0" smtClean="0"/>
              <a:t>, </a:t>
            </a:r>
            <a:r>
              <a:rPr lang="nb-NO" baseline="0" dirty="0" err="1" smtClean="0"/>
              <a:t>while</a:t>
            </a:r>
            <a:r>
              <a:rPr lang="nb-NO" baseline="0" dirty="0" smtClean="0"/>
              <a:t> A and B is still 2 </a:t>
            </a:r>
            <a:r>
              <a:rPr lang="nb-NO" baseline="0" dirty="0" err="1" smtClean="0"/>
              <a:t>points</a:t>
            </a:r>
            <a:r>
              <a:rPr lang="nb-NO" baseline="0" dirty="0" smtClean="0"/>
              <a:t>. Is </a:t>
            </a:r>
            <a:r>
              <a:rPr lang="nb-NO" baseline="0" dirty="0" err="1" smtClean="0"/>
              <a:t>the</a:t>
            </a:r>
            <a:r>
              <a:rPr lang="nb-NO" baseline="0" dirty="0" smtClean="0"/>
              <a:t> </a:t>
            </a:r>
            <a:r>
              <a:rPr lang="nb-NO" baseline="0" dirty="0" err="1" smtClean="0"/>
              <a:t>difference</a:t>
            </a:r>
            <a:r>
              <a:rPr lang="nb-NO" baseline="0" dirty="0" smtClean="0"/>
              <a:t> </a:t>
            </a:r>
            <a:r>
              <a:rPr lang="nb-NO" baseline="0" dirty="0" err="1" smtClean="0"/>
              <a:t>between</a:t>
            </a:r>
            <a:r>
              <a:rPr lang="nb-NO" baseline="0" dirty="0" smtClean="0"/>
              <a:t> A and B </a:t>
            </a:r>
            <a:r>
              <a:rPr lang="nb-NO" baseline="0" dirty="0" err="1" smtClean="0"/>
              <a:t>twice</a:t>
            </a:r>
            <a:r>
              <a:rPr lang="nb-NO" baseline="0" dirty="0" smtClean="0"/>
              <a:t> as </a:t>
            </a:r>
            <a:r>
              <a:rPr lang="nb-NO" baseline="0" dirty="0" err="1" smtClean="0"/>
              <a:t>much</a:t>
            </a:r>
            <a:r>
              <a:rPr lang="nb-NO" baseline="0" dirty="0" smtClean="0"/>
              <a:t> as </a:t>
            </a:r>
            <a:r>
              <a:rPr lang="nb-NO" baseline="0" dirty="0" err="1" smtClean="0"/>
              <a:t>that</a:t>
            </a:r>
            <a:r>
              <a:rPr lang="nb-NO" baseline="0" dirty="0" smtClean="0"/>
              <a:t> </a:t>
            </a:r>
            <a:r>
              <a:rPr lang="nb-NO" baseline="0" dirty="0" err="1" smtClean="0"/>
              <a:t>of</a:t>
            </a:r>
            <a:r>
              <a:rPr lang="nb-NO" baseline="0" dirty="0" smtClean="0"/>
              <a:t> B and C or C and D? </a:t>
            </a:r>
          </a:p>
        </p:txBody>
      </p:sp>
      <p:sp>
        <p:nvSpPr>
          <p:cNvPr id="4" name="Slide Number Placeholder 3"/>
          <p:cNvSpPr>
            <a:spLocks noGrp="1"/>
          </p:cNvSpPr>
          <p:nvPr>
            <p:ph type="sldNum" sz="quarter" idx="10"/>
          </p:nvPr>
        </p:nvSpPr>
        <p:spPr/>
        <p:txBody>
          <a:bodyPr/>
          <a:lstStyle/>
          <a:p>
            <a:fld id="{8C21EE7A-1060-4886-835E-EF115E5793D0}" type="slidenum">
              <a:rPr lang="nb-NO" smtClean="0"/>
              <a:t>15</a:t>
            </a:fld>
            <a:endParaRPr lang="nb-NO"/>
          </a:p>
        </p:txBody>
      </p:sp>
    </p:spTree>
    <p:extLst>
      <p:ext uri="{BB962C8B-B14F-4D97-AF65-F5344CB8AC3E}">
        <p14:creationId xmlns:p14="http://schemas.microsoft.com/office/powerpoint/2010/main" val="1808308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Todo</a:t>
            </a:r>
            <a:r>
              <a:rPr lang="nb-NO" dirty="0" smtClean="0"/>
              <a:t>:</a:t>
            </a:r>
            <a:r>
              <a:rPr lang="nb-NO" baseline="0" dirty="0" smtClean="0"/>
              <a:t> </a:t>
            </a:r>
          </a:p>
          <a:p>
            <a:pPr marL="171450" indent="-171450">
              <a:buFont typeface="Arial" panose="020B0604020202020204" pitchFamily="34" charset="0"/>
              <a:buChar char="•"/>
            </a:pPr>
            <a:r>
              <a:rPr lang="nb-NO" dirty="0" err="1" smtClean="0"/>
              <a:t>Add</a:t>
            </a:r>
            <a:r>
              <a:rPr lang="nb-NO" dirty="0" smtClean="0"/>
              <a:t> </a:t>
            </a:r>
            <a:r>
              <a:rPr lang="nb-NO" dirty="0" err="1" smtClean="0"/>
              <a:t>wright</a:t>
            </a:r>
            <a:r>
              <a:rPr lang="nb-NO" dirty="0" smtClean="0"/>
              <a:t> </a:t>
            </a:r>
            <a:r>
              <a:rPr lang="nb-NO" dirty="0" err="1" smtClean="0"/>
              <a:t>map</a:t>
            </a:r>
            <a:r>
              <a:rPr lang="nb-NO" dirty="0" smtClean="0"/>
              <a:t> </a:t>
            </a:r>
          </a:p>
          <a:p>
            <a:pPr marL="0" indent="0">
              <a:buFont typeface="Arial" panose="020B0604020202020204" pitchFamily="34" charset="0"/>
              <a:buNone/>
            </a:pPr>
            <a:endParaRPr lang="nb-NO" dirty="0" smtClean="0"/>
          </a:p>
          <a:p>
            <a:pPr marL="0" indent="0">
              <a:buFont typeface="Arial" panose="020B0604020202020204" pitchFamily="34" charset="0"/>
              <a:buNone/>
            </a:pPr>
            <a:r>
              <a:rPr lang="nb-NO" dirty="0" smtClean="0"/>
              <a:t>Content:</a:t>
            </a:r>
          </a:p>
          <a:p>
            <a:pPr marL="171450" indent="-171450">
              <a:buFont typeface="Arial" panose="020B0604020202020204" pitchFamily="34" charset="0"/>
              <a:buChar char="•"/>
            </a:pPr>
            <a:r>
              <a:rPr lang="nb-NO" dirty="0" smtClean="0"/>
              <a:t>Wright</a:t>
            </a:r>
            <a:r>
              <a:rPr lang="nb-NO" baseline="0" dirty="0" smtClean="0"/>
              <a:t> </a:t>
            </a:r>
            <a:r>
              <a:rPr lang="nb-NO" baseline="0" dirty="0" err="1" smtClean="0"/>
              <a:t>map</a:t>
            </a:r>
            <a:r>
              <a:rPr lang="nb-NO" baseline="0" dirty="0" smtClean="0"/>
              <a:t> as a </a:t>
            </a:r>
            <a:r>
              <a:rPr lang="nb-NO" baseline="0" dirty="0" err="1" smtClean="0"/>
              <a:t>representation</a:t>
            </a:r>
            <a:r>
              <a:rPr lang="nb-NO" baseline="0" dirty="0" smtClean="0"/>
              <a:t> </a:t>
            </a:r>
            <a:r>
              <a:rPr lang="nb-NO" baseline="0" dirty="0" err="1" smtClean="0"/>
              <a:t>of</a:t>
            </a:r>
            <a:r>
              <a:rPr lang="nb-NO" baseline="0" dirty="0" smtClean="0"/>
              <a:t> an underlying </a:t>
            </a:r>
            <a:r>
              <a:rPr lang="nb-NO" baseline="0" dirty="0" err="1" smtClean="0"/>
              <a:t>scale</a:t>
            </a:r>
            <a:r>
              <a:rPr lang="nb-NO" baseline="0" dirty="0" smtClean="0"/>
              <a:t>, </a:t>
            </a:r>
            <a:r>
              <a:rPr lang="nb-NO" baseline="0" dirty="0" err="1" smtClean="0"/>
              <a:t>with</a:t>
            </a:r>
            <a:r>
              <a:rPr lang="nb-NO" baseline="0" dirty="0" smtClean="0"/>
              <a:t> </a:t>
            </a:r>
            <a:r>
              <a:rPr lang="nb-NO" baseline="0" dirty="0" err="1" smtClean="0"/>
              <a:t>profficiency</a:t>
            </a:r>
            <a:r>
              <a:rPr lang="nb-NO" baseline="0" dirty="0" smtClean="0"/>
              <a:t> and </a:t>
            </a:r>
            <a:r>
              <a:rPr lang="nb-NO" baseline="0" dirty="0" err="1" smtClean="0"/>
              <a:t>ability</a:t>
            </a:r>
            <a:r>
              <a:rPr lang="nb-NO" baseline="0" dirty="0" smtClean="0"/>
              <a:t> </a:t>
            </a:r>
            <a:r>
              <a:rPr lang="nb-NO" baseline="0" dirty="0" err="1" smtClean="0"/>
              <a:t>on</a:t>
            </a:r>
            <a:r>
              <a:rPr lang="nb-NO" baseline="0" dirty="0" smtClean="0"/>
              <a:t> </a:t>
            </a:r>
            <a:r>
              <a:rPr lang="nb-NO" baseline="0" dirty="0" err="1" smtClean="0"/>
              <a:t>the</a:t>
            </a:r>
            <a:r>
              <a:rPr lang="nb-NO" baseline="0" dirty="0" smtClean="0"/>
              <a:t> same </a:t>
            </a:r>
            <a:r>
              <a:rPr lang="nb-NO" baseline="0" dirty="0" err="1" smtClean="0"/>
              <a:t>scale</a:t>
            </a:r>
            <a:r>
              <a:rPr lang="nb-NO" baseline="0" dirty="0" smtClean="0"/>
              <a:t>. Lift </a:t>
            </a:r>
            <a:r>
              <a:rPr lang="nb-NO" baseline="0" dirty="0" err="1" smtClean="0"/>
              <a:t>weight</a:t>
            </a:r>
            <a:r>
              <a:rPr lang="nb-NO" baseline="0" dirty="0" smtClean="0"/>
              <a:t> </a:t>
            </a:r>
            <a:r>
              <a:rPr lang="nb-NO" baseline="0" dirty="0" err="1" smtClean="0"/>
              <a:t>methaphor</a:t>
            </a:r>
            <a:r>
              <a:rPr lang="nb-NO" baseline="0" dirty="0" smtClean="0"/>
              <a:t>? </a:t>
            </a:r>
          </a:p>
          <a:p>
            <a:pPr marL="171450" indent="-171450">
              <a:buFont typeface="Arial" panose="020B0604020202020204" pitchFamily="34" charset="0"/>
              <a:buChar char="•"/>
            </a:pPr>
            <a:r>
              <a:rPr lang="nb-NO" baseline="0" dirty="0" err="1" smtClean="0"/>
              <a:t>Add</a:t>
            </a:r>
            <a:r>
              <a:rPr lang="nb-NO" baseline="0" dirty="0" smtClean="0"/>
              <a:t> a bit </a:t>
            </a:r>
            <a:r>
              <a:rPr lang="nb-NO" baseline="0" dirty="0" err="1" smtClean="0"/>
              <a:t>about</a:t>
            </a:r>
            <a:r>
              <a:rPr lang="nb-NO" baseline="0" dirty="0" smtClean="0"/>
              <a:t> standard setting and giving </a:t>
            </a:r>
            <a:r>
              <a:rPr lang="nb-NO" baseline="0" dirty="0" err="1" smtClean="0"/>
              <a:t>meaning</a:t>
            </a:r>
            <a:r>
              <a:rPr lang="nb-NO" baseline="0" dirty="0" smtClean="0"/>
              <a:t> to latent </a:t>
            </a:r>
            <a:r>
              <a:rPr lang="nb-NO" baseline="0" dirty="0" err="1" smtClean="0"/>
              <a:t>scales</a:t>
            </a:r>
            <a:endParaRPr lang="nb-NO" baseline="0" dirty="0" smtClean="0"/>
          </a:p>
        </p:txBody>
      </p:sp>
      <p:sp>
        <p:nvSpPr>
          <p:cNvPr id="4" name="Slide Number Placeholder 3"/>
          <p:cNvSpPr>
            <a:spLocks noGrp="1"/>
          </p:cNvSpPr>
          <p:nvPr>
            <p:ph type="sldNum" sz="quarter" idx="10"/>
          </p:nvPr>
        </p:nvSpPr>
        <p:spPr/>
        <p:txBody>
          <a:bodyPr/>
          <a:lstStyle/>
          <a:p>
            <a:fld id="{8C21EE7A-1060-4886-835E-EF115E5793D0}" type="slidenum">
              <a:rPr lang="nb-NO" smtClean="0"/>
              <a:t>16</a:t>
            </a:fld>
            <a:endParaRPr lang="nb-NO"/>
          </a:p>
        </p:txBody>
      </p:sp>
    </p:spTree>
    <p:extLst>
      <p:ext uri="{BB962C8B-B14F-4D97-AF65-F5344CB8AC3E}">
        <p14:creationId xmlns:p14="http://schemas.microsoft.com/office/powerpoint/2010/main" val="4208920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To do:</a:t>
            </a:r>
            <a:r>
              <a:rPr lang="nb-NO" baseline="0" dirty="0" smtClean="0"/>
              <a:t> </a:t>
            </a:r>
          </a:p>
          <a:p>
            <a:pPr marL="171450" indent="-171450">
              <a:buFont typeface="Arial" panose="020B0604020202020204" pitchFamily="34" charset="0"/>
              <a:buChar char="•"/>
            </a:pPr>
            <a:r>
              <a:rPr lang="nb-NO" dirty="0" err="1" smtClean="0"/>
              <a:t>Add</a:t>
            </a:r>
            <a:r>
              <a:rPr lang="nb-NO" dirty="0" smtClean="0"/>
              <a:t> </a:t>
            </a:r>
            <a:r>
              <a:rPr lang="nb-NO" dirty="0" err="1" smtClean="0"/>
              <a:t>requierments</a:t>
            </a:r>
            <a:endParaRPr lang="nb-NO" baseline="0" dirty="0" smtClean="0"/>
          </a:p>
          <a:p>
            <a:pPr marL="628650" lvl="1" indent="-171450">
              <a:buFont typeface="Arial" panose="020B0604020202020204" pitchFamily="34" charset="0"/>
              <a:buChar char="•"/>
            </a:pPr>
            <a:r>
              <a:rPr lang="nb-NO" baseline="0" dirty="0" err="1" smtClean="0"/>
              <a:t>Computational</a:t>
            </a:r>
            <a:r>
              <a:rPr lang="nb-NO" baseline="0" dirty="0" smtClean="0"/>
              <a:t> </a:t>
            </a:r>
            <a:r>
              <a:rPr lang="nb-NO" baseline="0" dirty="0" err="1" smtClean="0"/>
              <a:t>power</a:t>
            </a:r>
            <a:endParaRPr lang="nb-NO" baseline="0" dirty="0" smtClean="0"/>
          </a:p>
          <a:p>
            <a:pPr marL="628650" lvl="1" indent="-171450">
              <a:buFont typeface="Arial" panose="020B0604020202020204" pitchFamily="34" charset="0"/>
              <a:buChar char="•"/>
            </a:pPr>
            <a:r>
              <a:rPr lang="nb-NO" baseline="0" dirty="0" smtClean="0"/>
              <a:t>Sample </a:t>
            </a:r>
            <a:r>
              <a:rPr lang="nb-NO" baseline="0" dirty="0" err="1" smtClean="0"/>
              <a:t>size</a:t>
            </a:r>
            <a:r>
              <a:rPr lang="nb-NO" baseline="0" dirty="0" smtClean="0"/>
              <a:t> </a:t>
            </a:r>
          </a:p>
          <a:p>
            <a:pPr marL="628650" lvl="1" indent="-171450">
              <a:buFont typeface="Arial" panose="020B0604020202020204" pitchFamily="34" charset="0"/>
              <a:buChar char="•"/>
            </a:pPr>
            <a:r>
              <a:rPr lang="nb-NO" baseline="0" dirty="0" smtClean="0"/>
              <a:t>IRT </a:t>
            </a:r>
            <a:r>
              <a:rPr lang="nb-NO" baseline="0" dirty="0" err="1" smtClean="0"/>
              <a:t>assumptions</a:t>
            </a:r>
            <a:endParaRPr lang="nb-NO" dirty="0"/>
          </a:p>
        </p:txBody>
      </p:sp>
      <p:sp>
        <p:nvSpPr>
          <p:cNvPr id="4" name="Slide Number Placeholder 3"/>
          <p:cNvSpPr>
            <a:spLocks noGrp="1"/>
          </p:cNvSpPr>
          <p:nvPr>
            <p:ph type="sldNum" sz="quarter" idx="10"/>
          </p:nvPr>
        </p:nvSpPr>
        <p:spPr/>
        <p:txBody>
          <a:bodyPr/>
          <a:lstStyle/>
          <a:p>
            <a:fld id="{8C21EE7A-1060-4886-835E-EF115E5793D0}" type="slidenum">
              <a:rPr lang="nb-NO" smtClean="0"/>
              <a:t>17</a:t>
            </a:fld>
            <a:endParaRPr lang="nb-NO"/>
          </a:p>
        </p:txBody>
      </p:sp>
    </p:spTree>
    <p:extLst>
      <p:ext uri="{BB962C8B-B14F-4D97-AF65-F5344CB8AC3E}">
        <p14:creationId xmlns:p14="http://schemas.microsoft.com/office/powerpoint/2010/main" val="1579473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Most IRT </a:t>
            </a:r>
            <a:r>
              <a:rPr lang="nb-NO" dirty="0" err="1" smtClean="0"/>
              <a:t>models</a:t>
            </a:r>
            <a:r>
              <a:rPr lang="nb-NO" dirty="0" smtClean="0"/>
              <a:t> </a:t>
            </a:r>
            <a:r>
              <a:rPr lang="nb-NO" dirty="0" err="1" smtClean="0"/>
              <a:t>are</a:t>
            </a:r>
            <a:r>
              <a:rPr lang="nb-NO" dirty="0" smtClean="0"/>
              <a:t> </a:t>
            </a:r>
            <a:r>
              <a:rPr lang="nb-NO" dirty="0" err="1" smtClean="0"/>
              <a:t>confirmatory</a:t>
            </a:r>
            <a:r>
              <a:rPr lang="nb-NO" dirty="0" smtClean="0"/>
              <a:t>, and as </a:t>
            </a:r>
            <a:r>
              <a:rPr lang="nb-NO" dirty="0" err="1" smtClean="0"/>
              <a:t>such</a:t>
            </a:r>
            <a:r>
              <a:rPr lang="nb-NO" dirty="0" smtClean="0"/>
              <a:t>, </a:t>
            </a:r>
            <a:r>
              <a:rPr lang="nb-NO" dirty="0" err="1" smtClean="0"/>
              <a:t>we</a:t>
            </a:r>
            <a:r>
              <a:rPr lang="nb-NO" dirty="0" smtClean="0"/>
              <a:t> </a:t>
            </a:r>
            <a:r>
              <a:rPr lang="nb-NO" dirty="0" err="1" smtClean="0"/>
              <a:t>need</a:t>
            </a:r>
            <a:r>
              <a:rPr lang="nb-NO" dirty="0" smtClean="0"/>
              <a:t> to </a:t>
            </a:r>
            <a:r>
              <a:rPr lang="nb-NO" dirty="0" err="1" smtClean="0"/>
              <a:t>prespecify</a:t>
            </a:r>
            <a:r>
              <a:rPr lang="nb-NO" baseline="0" dirty="0" smtClean="0"/>
              <a:t> </a:t>
            </a:r>
            <a:r>
              <a:rPr lang="nb-NO" baseline="0" dirty="0" err="1" smtClean="0"/>
              <a:t>the</a:t>
            </a:r>
            <a:r>
              <a:rPr lang="nb-NO" baseline="0" dirty="0" smtClean="0"/>
              <a:t> underlying </a:t>
            </a:r>
            <a:r>
              <a:rPr lang="nb-NO" baseline="0" dirty="0" err="1" smtClean="0"/>
              <a:t>dimensional</a:t>
            </a:r>
            <a:r>
              <a:rPr lang="nb-NO" baseline="0" dirty="0" smtClean="0"/>
              <a:t> </a:t>
            </a:r>
            <a:r>
              <a:rPr lang="nb-NO" baseline="0" dirty="0" err="1" smtClean="0"/>
              <a:t>structure</a:t>
            </a:r>
            <a:r>
              <a:rPr lang="nb-NO" baseline="0" dirty="0" smtClean="0"/>
              <a:t> prior to </a:t>
            </a:r>
            <a:r>
              <a:rPr lang="nb-NO" baseline="0" dirty="0" err="1" smtClean="0"/>
              <a:t>the</a:t>
            </a:r>
            <a:r>
              <a:rPr lang="nb-NO" baseline="0" dirty="0" smtClean="0"/>
              <a:t> </a:t>
            </a:r>
            <a:r>
              <a:rPr lang="nb-NO" baseline="0" dirty="0" err="1" smtClean="0"/>
              <a:t>analysis</a:t>
            </a:r>
            <a:r>
              <a:rPr lang="nb-NO" baseline="0" dirty="0" smtClean="0"/>
              <a:t> </a:t>
            </a:r>
            <a:r>
              <a:rPr lang="nb-NO" baseline="0" dirty="0" err="1" smtClean="0"/>
              <a:t>of</a:t>
            </a:r>
            <a:r>
              <a:rPr lang="nb-NO" baseline="0" dirty="0" smtClean="0"/>
              <a:t> a test. The </a:t>
            </a:r>
            <a:r>
              <a:rPr lang="nb-NO" baseline="0" dirty="0" err="1" smtClean="0"/>
              <a:t>model</a:t>
            </a:r>
            <a:r>
              <a:rPr lang="nb-NO" baseline="0" dirty="0" smtClean="0"/>
              <a:t> </a:t>
            </a:r>
            <a:r>
              <a:rPr lang="nb-NO" baseline="0" dirty="0" err="1" smtClean="0"/>
              <a:t>structure</a:t>
            </a:r>
            <a:r>
              <a:rPr lang="nb-NO" baseline="0" dirty="0" smtClean="0"/>
              <a:t> </a:t>
            </a:r>
            <a:r>
              <a:rPr lang="nb-NO" baseline="0" dirty="0" err="1" smtClean="0"/>
              <a:t>needs</a:t>
            </a:r>
            <a:r>
              <a:rPr lang="nb-NO" baseline="0" dirty="0" smtClean="0"/>
              <a:t> to </a:t>
            </a:r>
            <a:r>
              <a:rPr lang="nb-NO" baseline="0" dirty="0" err="1" smtClean="0"/>
              <a:t>correspond</a:t>
            </a:r>
            <a:r>
              <a:rPr lang="nb-NO" baseline="0" dirty="0" smtClean="0"/>
              <a:t> to </a:t>
            </a:r>
            <a:r>
              <a:rPr lang="nb-NO" baseline="0" dirty="0" err="1" smtClean="0"/>
              <a:t>the</a:t>
            </a:r>
            <a:r>
              <a:rPr lang="nb-NO" baseline="0" dirty="0" smtClean="0"/>
              <a:t> test-</a:t>
            </a:r>
            <a:r>
              <a:rPr lang="nb-NO" baseline="0" dirty="0" err="1" smtClean="0"/>
              <a:t>structure</a:t>
            </a:r>
            <a:r>
              <a:rPr lang="nb-NO" baseline="0" dirty="0" smtClean="0"/>
              <a:t> for it to be </a:t>
            </a:r>
            <a:r>
              <a:rPr lang="nb-NO" baseline="0" dirty="0" err="1" smtClean="0"/>
              <a:t>prudent</a:t>
            </a:r>
            <a:r>
              <a:rPr lang="nb-NO" baseline="0" dirty="0" smtClean="0"/>
              <a:t> to </a:t>
            </a:r>
            <a:r>
              <a:rPr lang="nb-NO" baseline="0" dirty="0" err="1" smtClean="0"/>
              <a:t>use</a:t>
            </a:r>
            <a:r>
              <a:rPr lang="nb-NO" baseline="0" dirty="0" smtClean="0"/>
              <a:t> </a:t>
            </a:r>
            <a:r>
              <a:rPr lang="nb-NO" baseline="0" dirty="0" err="1" smtClean="0"/>
              <a:t>said</a:t>
            </a:r>
            <a:r>
              <a:rPr lang="nb-NO" baseline="0" dirty="0" smtClean="0"/>
              <a:t> IRT </a:t>
            </a:r>
            <a:r>
              <a:rPr lang="nb-NO" baseline="0" dirty="0" err="1" smtClean="0"/>
              <a:t>model</a:t>
            </a:r>
            <a:endParaRPr lang="nb-NO" dirty="0" smtClean="0"/>
          </a:p>
          <a:p>
            <a:endParaRPr lang="nb-NO" dirty="0" smtClean="0"/>
          </a:p>
          <a:p>
            <a:r>
              <a:rPr lang="nb-NO" dirty="0" err="1" smtClean="0"/>
              <a:t>Local</a:t>
            </a:r>
            <a:r>
              <a:rPr lang="nb-NO" dirty="0" smtClean="0"/>
              <a:t> </a:t>
            </a:r>
            <a:r>
              <a:rPr lang="nb-NO" dirty="0" err="1" smtClean="0"/>
              <a:t>independence</a:t>
            </a:r>
            <a:r>
              <a:rPr lang="nb-NO" dirty="0" smtClean="0"/>
              <a:t> in </a:t>
            </a:r>
            <a:r>
              <a:rPr lang="nb-NO" dirty="0" err="1" smtClean="0"/>
              <a:t>popular</a:t>
            </a:r>
            <a:r>
              <a:rPr lang="nb-NO" dirty="0" smtClean="0"/>
              <a:t> </a:t>
            </a:r>
            <a:r>
              <a:rPr lang="nb-NO" dirty="0" err="1" smtClean="0"/>
              <a:t>unidimensional</a:t>
            </a:r>
            <a:r>
              <a:rPr lang="nb-NO" dirty="0" smtClean="0"/>
              <a:t> </a:t>
            </a:r>
            <a:r>
              <a:rPr lang="nb-NO" dirty="0" err="1" smtClean="0"/>
              <a:t>models</a:t>
            </a:r>
            <a:r>
              <a:rPr lang="nb-NO" dirty="0" smtClean="0"/>
              <a:t> </a:t>
            </a:r>
            <a:r>
              <a:rPr lang="nb-NO" dirty="0" err="1" smtClean="0"/>
              <a:t>assumes</a:t>
            </a:r>
            <a:r>
              <a:rPr lang="nb-NO" dirty="0" smtClean="0"/>
              <a:t> a single </a:t>
            </a:r>
            <a:r>
              <a:rPr lang="nb-NO" dirty="0" err="1" smtClean="0"/>
              <a:t>dimension</a:t>
            </a:r>
            <a:r>
              <a:rPr lang="nb-NO" dirty="0" smtClean="0"/>
              <a:t> </a:t>
            </a:r>
            <a:r>
              <a:rPr lang="nb-NO" dirty="0" err="1" smtClean="0"/>
              <a:t>can</a:t>
            </a:r>
            <a:r>
              <a:rPr lang="nb-NO" dirty="0" smtClean="0"/>
              <a:t> </a:t>
            </a:r>
            <a:r>
              <a:rPr lang="nb-NO" dirty="0" err="1" smtClean="0"/>
              <a:t>explain</a:t>
            </a:r>
            <a:r>
              <a:rPr lang="nb-NO" dirty="0" smtClean="0"/>
              <a:t> all </a:t>
            </a:r>
            <a:r>
              <a:rPr lang="nb-NO" dirty="0" err="1" smtClean="0"/>
              <a:t>the</a:t>
            </a:r>
            <a:r>
              <a:rPr lang="nb-NO" dirty="0" smtClean="0"/>
              <a:t> </a:t>
            </a:r>
            <a:r>
              <a:rPr lang="nb-NO" dirty="0" err="1" smtClean="0"/>
              <a:t>assosciations</a:t>
            </a:r>
            <a:r>
              <a:rPr lang="nb-NO" dirty="0" smtClean="0"/>
              <a:t> </a:t>
            </a:r>
            <a:r>
              <a:rPr lang="nb-NO" dirty="0" err="1" smtClean="0"/>
              <a:t>between</a:t>
            </a:r>
            <a:r>
              <a:rPr lang="nb-NO" dirty="0" smtClean="0"/>
              <a:t> </a:t>
            </a:r>
            <a:r>
              <a:rPr lang="nb-NO" dirty="0" err="1" smtClean="0"/>
              <a:t>the</a:t>
            </a:r>
            <a:r>
              <a:rPr lang="nb-NO" dirty="0" smtClean="0"/>
              <a:t> </a:t>
            </a:r>
            <a:r>
              <a:rPr lang="nb-NO" dirty="0" err="1" smtClean="0"/>
              <a:t>items</a:t>
            </a:r>
            <a:r>
              <a:rPr lang="nb-NO" dirty="0" smtClean="0"/>
              <a:t>. </a:t>
            </a:r>
          </a:p>
        </p:txBody>
      </p:sp>
      <p:sp>
        <p:nvSpPr>
          <p:cNvPr id="4" name="Slide Number Placeholder 3"/>
          <p:cNvSpPr>
            <a:spLocks noGrp="1"/>
          </p:cNvSpPr>
          <p:nvPr>
            <p:ph type="sldNum" sz="quarter" idx="10"/>
          </p:nvPr>
        </p:nvSpPr>
        <p:spPr/>
        <p:txBody>
          <a:bodyPr/>
          <a:lstStyle/>
          <a:p>
            <a:fld id="{8C21EE7A-1060-4886-835E-EF115E5793D0}" type="slidenum">
              <a:rPr lang="nb-NO" smtClean="0"/>
              <a:t>18</a:t>
            </a:fld>
            <a:endParaRPr lang="nb-NO"/>
          </a:p>
        </p:txBody>
      </p:sp>
    </p:spTree>
    <p:extLst>
      <p:ext uri="{BB962C8B-B14F-4D97-AF65-F5344CB8AC3E}">
        <p14:creationId xmlns:p14="http://schemas.microsoft.com/office/powerpoint/2010/main" val="2378399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Todo</a:t>
            </a:r>
            <a:r>
              <a:rPr lang="nb-NO" dirty="0" smtClean="0"/>
              <a:t>:</a:t>
            </a:r>
            <a:r>
              <a:rPr lang="nb-NO" baseline="0" dirty="0" smtClean="0"/>
              <a:t> </a:t>
            </a:r>
          </a:p>
          <a:p>
            <a:pPr marL="171450" indent="-171450">
              <a:buFont typeface="Arial" panose="020B0604020202020204" pitchFamily="34" charset="0"/>
              <a:buChar char="•"/>
            </a:pPr>
            <a:r>
              <a:rPr lang="nb-NO" baseline="0" dirty="0" err="1" smtClean="0"/>
              <a:t>Situations</a:t>
            </a:r>
            <a:r>
              <a:rPr lang="nb-NO" baseline="0" dirty="0" smtClean="0"/>
              <a:t> </a:t>
            </a:r>
            <a:r>
              <a:rPr lang="nb-NO" baseline="0" dirty="0" err="1" smtClean="0"/>
              <a:t>when</a:t>
            </a:r>
            <a:r>
              <a:rPr lang="nb-NO" baseline="0" dirty="0" smtClean="0"/>
              <a:t> </a:t>
            </a:r>
            <a:r>
              <a:rPr lang="nb-NO" baseline="0" dirty="0" err="1" smtClean="0"/>
              <a:t>we</a:t>
            </a:r>
            <a:r>
              <a:rPr lang="nb-NO" baseline="0" dirty="0" smtClean="0"/>
              <a:t> </a:t>
            </a:r>
            <a:r>
              <a:rPr lang="nb-NO" baseline="0" dirty="0" err="1" smtClean="0"/>
              <a:t>want</a:t>
            </a:r>
            <a:r>
              <a:rPr lang="nb-NO" baseline="0" dirty="0" smtClean="0"/>
              <a:t> to </a:t>
            </a:r>
            <a:r>
              <a:rPr lang="nb-NO" baseline="0" dirty="0" err="1" smtClean="0"/>
              <a:t>compare</a:t>
            </a:r>
            <a:r>
              <a:rPr lang="nb-NO" baseline="0" dirty="0" smtClean="0"/>
              <a:t> </a:t>
            </a:r>
            <a:r>
              <a:rPr lang="nb-NO" baseline="0" dirty="0" err="1" smtClean="0"/>
              <a:t>results</a:t>
            </a:r>
            <a:r>
              <a:rPr lang="nb-NO" baseline="0" dirty="0" smtClean="0"/>
              <a:t> </a:t>
            </a:r>
          </a:p>
          <a:p>
            <a:pPr marL="171450" indent="-171450">
              <a:buFont typeface="Arial" panose="020B0604020202020204" pitchFamily="34" charset="0"/>
              <a:buChar char="•"/>
            </a:pPr>
            <a:r>
              <a:rPr lang="nb-NO" baseline="0" dirty="0" err="1" smtClean="0"/>
              <a:t>Remind</a:t>
            </a:r>
            <a:r>
              <a:rPr lang="nb-NO" baseline="0" dirty="0" smtClean="0"/>
              <a:t> </a:t>
            </a:r>
            <a:r>
              <a:rPr lang="nb-NO" baseline="0" dirty="0" err="1" smtClean="0"/>
              <a:t>of</a:t>
            </a:r>
            <a:r>
              <a:rPr lang="nb-NO" baseline="0" dirty="0" smtClean="0"/>
              <a:t> </a:t>
            </a:r>
            <a:r>
              <a:rPr lang="nb-NO" baseline="0" dirty="0" err="1" smtClean="0"/>
              <a:t>assumption</a:t>
            </a:r>
            <a:r>
              <a:rPr lang="nb-NO" baseline="0" dirty="0" smtClean="0"/>
              <a:t> </a:t>
            </a:r>
            <a:r>
              <a:rPr lang="nb-NO" baseline="0" dirty="0" err="1" smtClean="0"/>
              <a:t>of</a:t>
            </a:r>
            <a:r>
              <a:rPr lang="nb-NO" baseline="0" dirty="0" smtClean="0"/>
              <a:t> intervall </a:t>
            </a:r>
            <a:r>
              <a:rPr lang="nb-NO" baseline="0" dirty="0" err="1" smtClean="0"/>
              <a:t>properties</a:t>
            </a:r>
            <a:r>
              <a:rPr lang="nb-NO" baseline="0" dirty="0" smtClean="0"/>
              <a:t> </a:t>
            </a:r>
            <a:r>
              <a:rPr lang="nb-NO" baseline="0" dirty="0" err="1" smtClean="0"/>
              <a:t>of</a:t>
            </a:r>
            <a:r>
              <a:rPr lang="nb-NO" baseline="0" dirty="0" smtClean="0"/>
              <a:t> an IRT </a:t>
            </a:r>
            <a:r>
              <a:rPr lang="nb-NO" baseline="0" dirty="0" err="1" smtClean="0"/>
              <a:t>scale</a:t>
            </a:r>
            <a:endParaRPr lang="nb-NO" baseline="0" dirty="0" smtClean="0"/>
          </a:p>
          <a:p>
            <a:pPr marL="171450" indent="-171450">
              <a:buFont typeface="Arial" panose="020B0604020202020204" pitchFamily="34" charset="0"/>
              <a:buChar char="•"/>
            </a:pPr>
            <a:r>
              <a:rPr lang="nb-NO" baseline="0" dirty="0" err="1" smtClean="0"/>
              <a:t>Add</a:t>
            </a:r>
            <a:r>
              <a:rPr lang="nb-NO" baseline="0" dirty="0" smtClean="0"/>
              <a:t> 2 </a:t>
            </a:r>
            <a:r>
              <a:rPr lang="nb-NO" baseline="0" dirty="0" err="1" smtClean="0"/>
              <a:t>wright</a:t>
            </a:r>
            <a:r>
              <a:rPr lang="nb-NO" baseline="0" dirty="0" smtClean="0"/>
              <a:t> </a:t>
            </a:r>
            <a:r>
              <a:rPr lang="nb-NO" baseline="0" dirty="0" err="1" smtClean="0"/>
              <a:t>maps</a:t>
            </a:r>
            <a:r>
              <a:rPr lang="nb-NO" baseline="0" dirty="0" smtClean="0"/>
              <a:t> </a:t>
            </a:r>
          </a:p>
        </p:txBody>
      </p:sp>
      <p:sp>
        <p:nvSpPr>
          <p:cNvPr id="4" name="Slide Number Placeholder 3"/>
          <p:cNvSpPr>
            <a:spLocks noGrp="1"/>
          </p:cNvSpPr>
          <p:nvPr>
            <p:ph type="sldNum" sz="quarter" idx="10"/>
          </p:nvPr>
        </p:nvSpPr>
        <p:spPr/>
        <p:txBody>
          <a:bodyPr/>
          <a:lstStyle/>
          <a:p>
            <a:fld id="{8C21EE7A-1060-4886-835E-EF115E5793D0}" type="slidenum">
              <a:rPr lang="nb-NO" smtClean="0"/>
              <a:t>19</a:t>
            </a:fld>
            <a:endParaRPr lang="nb-NO"/>
          </a:p>
        </p:txBody>
      </p:sp>
    </p:spTree>
    <p:extLst>
      <p:ext uri="{BB962C8B-B14F-4D97-AF65-F5344CB8AC3E}">
        <p14:creationId xmlns:p14="http://schemas.microsoft.com/office/powerpoint/2010/main" val="4203366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Todo</a:t>
            </a:r>
            <a:r>
              <a:rPr lang="nb-NO" dirty="0" smtClean="0"/>
              <a:t>:</a:t>
            </a:r>
            <a:r>
              <a:rPr lang="nb-NO" baseline="0" dirty="0" smtClean="0"/>
              <a:t> </a:t>
            </a:r>
          </a:p>
          <a:p>
            <a:pPr marL="171450" indent="-171450">
              <a:buFont typeface="Arial" panose="020B0604020202020204" pitchFamily="34" charset="0"/>
              <a:buChar char="•"/>
            </a:pPr>
            <a:r>
              <a:rPr lang="nb-NO" baseline="0" dirty="0" smtClean="0"/>
              <a:t>Equations and </a:t>
            </a:r>
            <a:r>
              <a:rPr lang="nb-NO" baseline="0" dirty="0" err="1" smtClean="0"/>
              <a:t>practical</a:t>
            </a:r>
            <a:r>
              <a:rPr lang="nb-NO" baseline="0" dirty="0" smtClean="0"/>
              <a:t> </a:t>
            </a:r>
            <a:r>
              <a:rPr lang="nb-NO" baseline="0" dirty="0" err="1" smtClean="0"/>
              <a:t>implementations</a:t>
            </a:r>
            <a:r>
              <a:rPr lang="nb-NO" baseline="0" dirty="0" smtClean="0"/>
              <a:t> </a:t>
            </a:r>
          </a:p>
        </p:txBody>
      </p:sp>
      <p:sp>
        <p:nvSpPr>
          <p:cNvPr id="4" name="Slide Number Placeholder 3"/>
          <p:cNvSpPr>
            <a:spLocks noGrp="1"/>
          </p:cNvSpPr>
          <p:nvPr>
            <p:ph type="sldNum" sz="quarter" idx="10"/>
          </p:nvPr>
        </p:nvSpPr>
        <p:spPr/>
        <p:txBody>
          <a:bodyPr/>
          <a:lstStyle/>
          <a:p>
            <a:fld id="{8C21EE7A-1060-4886-835E-EF115E5793D0}" type="slidenum">
              <a:rPr lang="nb-NO" smtClean="0"/>
              <a:t>20</a:t>
            </a:fld>
            <a:endParaRPr lang="nb-NO"/>
          </a:p>
        </p:txBody>
      </p:sp>
    </p:spTree>
    <p:extLst>
      <p:ext uri="{BB962C8B-B14F-4D97-AF65-F5344CB8AC3E}">
        <p14:creationId xmlns:p14="http://schemas.microsoft.com/office/powerpoint/2010/main" val="1752188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Linear</a:t>
            </a:r>
            <a:r>
              <a:rPr lang="nb-NO" baseline="0" dirty="0" smtClean="0"/>
              <a:t> </a:t>
            </a:r>
            <a:r>
              <a:rPr lang="nb-NO" baseline="0" dirty="0" err="1" smtClean="0"/>
              <a:t>transformations</a:t>
            </a:r>
            <a:r>
              <a:rPr lang="nb-NO" baseline="0" dirty="0" smtClean="0"/>
              <a:t> </a:t>
            </a:r>
            <a:r>
              <a:rPr lang="nb-NO" baseline="0" dirty="0" err="1" smtClean="0"/>
              <a:t>such</a:t>
            </a:r>
            <a:r>
              <a:rPr lang="nb-NO" baseline="0" dirty="0" smtClean="0"/>
              <a:t> as </a:t>
            </a:r>
          </a:p>
          <a:p>
            <a:r>
              <a:rPr lang="nb-NO" baseline="0" dirty="0" smtClean="0"/>
              <a:t>	</a:t>
            </a:r>
            <a:r>
              <a:rPr lang="nb-NO" dirty="0" err="1" smtClean="0"/>
              <a:t>mean</a:t>
            </a:r>
            <a:r>
              <a:rPr lang="nb-NO" dirty="0" smtClean="0"/>
              <a:t> – </a:t>
            </a:r>
            <a:r>
              <a:rPr lang="nb-NO" dirty="0" err="1" smtClean="0"/>
              <a:t>mean</a:t>
            </a:r>
            <a:r>
              <a:rPr lang="nb-NO" dirty="0" smtClean="0"/>
              <a:t>,</a:t>
            </a:r>
            <a:r>
              <a:rPr lang="nb-NO" baseline="0" dirty="0" smtClean="0"/>
              <a:t> 	</a:t>
            </a:r>
          </a:p>
          <a:p>
            <a:r>
              <a:rPr lang="nb-NO" baseline="0" dirty="0" smtClean="0"/>
              <a:t>	</a:t>
            </a:r>
            <a:r>
              <a:rPr lang="nb-NO" baseline="0" dirty="0" err="1" smtClean="0"/>
              <a:t>mean</a:t>
            </a:r>
            <a:r>
              <a:rPr lang="nb-NO" baseline="0" dirty="0" smtClean="0"/>
              <a:t> – sigma</a:t>
            </a:r>
          </a:p>
          <a:p>
            <a:r>
              <a:rPr lang="nb-NO" baseline="0" dirty="0" smtClean="0"/>
              <a:t>Non-linear </a:t>
            </a:r>
            <a:r>
              <a:rPr lang="nb-NO" baseline="0" dirty="0" err="1" smtClean="0"/>
              <a:t>transformations</a:t>
            </a:r>
            <a:r>
              <a:rPr lang="nb-NO" baseline="0" dirty="0" smtClean="0"/>
              <a:t> </a:t>
            </a:r>
            <a:r>
              <a:rPr lang="nb-NO" baseline="0" dirty="0" err="1" smtClean="0"/>
              <a:t>such</a:t>
            </a:r>
            <a:r>
              <a:rPr lang="nb-NO" baseline="0" dirty="0" smtClean="0"/>
              <a:t> as </a:t>
            </a:r>
          </a:p>
          <a:p>
            <a:endParaRPr lang="nb-NO" baseline="0" dirty="0" smtClean="0"/>
          </a:p>
        </p:txBody>
      </p:sp>
      <p:sp>
        <p:nvSpPr>
          <p:cNvPr id="4" name="Slide Number Placeholder 3"/>
          <p:cNvSpPr>
            <a:spLocks noGrp="1"/>
          </p:cNvSpPr>
          <p:nvPr>
            <p:ph type="sldNum" sz="quarter" idx="10"/>
          </p:nvPr>
        </p:nvSpPr>
        <p:spPr/>
        <p:txBody>
          <a:bodyPr/>
          <a:lstStyle/>
          <a:p>
            <a:fld id="{8C21EE7A-1060-4886-835E-EF115E5793D0}" type="slidenum">
              <a:rPr lang="nb-NO" smtClean="0"/>
              <a:t>21</a:t>
            </a:fld>
            <a:endParaRPr lang="nb-NO"/>
          </a:p>
        </p:txBody>
      </p:sp>
    </p:spTree>
    <p:extLst>
      <p:ext uri="{BB962C8B-B14F-4D97-AF65-F5344CB8AC3E}">
        <p14:creationId xmlns:p14="http://schemas.microsoft.com/office/powerpoint/2010/main" val="2054838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Mention</a:t>
            </a:r>
            <a:r>
              <a:rPr lang="nb-NO" dirty="0" smtClean="0"/>
              <a:t> </a:t>
            </a:r>
            <a:r>
              <a:rPr lang="nb-NO" dirty="0" err="1" smtClean="0"/>
              <a:t>mean</a:t>
            </a:r>
            <a:r>
              <a:rPr lang="nb-NO" dirty="0" smtClean="0"/>
              <a:t> – </a:t>
            </a:r>
            <a:r>
              <a:rPr lang="nb-NO" dirty="0" err="1" smtClean="0"/>
              <a:t>mean</a:t>
            </a:r>
            <a:r>
              <a:rPr lang="nb-NO" dirty="0" smtClean="0"/>
              <a:t>,</a:t>
            </a:r>
            <a:r>
              <a:rPr lang="nb-NO" baseline="0" dirty="0" smtClean="0"/>
              <a:t> </a:t>
            </a:r>
            <a:r>
              <a:rPr lang="nb-NO" baseline="0" dirty="0" err="1" smtClean="0"/>
              <a:t>mean</a:t>
            </a:r>
            <a:r>
              <a:rPr lang="nb-NO" baseline="0" dirty="0" smtClean="0"/>
              <a:t> – sigma, </a:t>
            </a:r>
            <a:r>
              <a:rPr lang="nb-NO" baseline="0" dirty="0" err="1" smtClean="0"/>
              <a:t>but</a:t>
            </a:r>
            <a:r>
              <a:rPr lang="nb-NO" baseline="0" dirty="0" smtClean="0"/>
              <a:t> </a:t>
            </a:r>
            <a:r>
              <a:rPr lang="nb-NO" baseline="0" dirty="0" err="1" smtClean="0"/>
              <a:t>specify</a:t>
            </a:r>
            <a:r>
              <a:rPr lang="nb-NO" baseline="0" dirty="0" smtClean="0"/>
              <a:t> </a:t>
            </a:r>
            <a:r>
              <a:rPr lang="nb-NO" baseline="0" dirty="0" err="1" smtClean="0"/>
              <a:t>few</a:t>
            </a:r>
            <a:r>
              <a:rPr lang="nb-NO" baseline="0" dirty="0" smtClean="0"/>
              <a:t> </a:t>
            </a:r>
            <a:r>
              <a:rPr lang="nb-NO" baseline="0" dirty="0" err="1" smtClean="0"/>
              <a:t>validity</a:t>
            </a:r>
            <a:r>
              <a:rPr lang="nb-NO" baseline="0" dirty="0" smtClean="0"/>
              <a:t> </a:t>
            </a:r>
            <a:r>
              <a:rPr lang="nb-NO" baseline="0" dirty="0" err="1" smtClean="0"/>
              <a:t>checks</a:t>
            </a:r>
            <a:r>
              <a:rPr lang="nb-NO" baseline="0" dirty="0" smtClean="0"/>
              <a:t> </a:t>
            </a:r>
            <a:r>
              <a:rPr lang="nb-NO" baseline="0" dirty="0" err="1" smtClean="0"/>
              <a:t>available</a:t>
            </a:r>
            <a:r>
              <a:rPr lang="nb-NO" baseline="0" dirty="0" smtClean="0"/>
              <a:t> </a:t>
            </a:r>
            <a:endParaRPr lang="en-GB" dirty="0"/>
          </a:p>
        </p:txBody>
      </p:sp>
      <p:sp>
        <p:nvSpPr>
          <p:cNvPr id="4" name="Slide Number Placeholder 3"/>
          <p:cNvSpPr>
            <a:spLocks noGrp="1"/>
          </p:cNvSpPr>
          <p:nvPr>
            <p:ph type="sldNum" sz="quarter" idx="10"/>
          </p:nvPr>
        </p:nvSpPr>
        <p:spPr/>
        <p:txBody>
          <a:bodyPr/>
          <a:lstStyle/>
          <a:p>
            <a:fld id="{8C21EE7A-1060-4886-835E-EF115E5793D0}" type="slidenum">
              <a:rPr lang="nb-NO" smtClean="0"/>
              <a:t>22</a:t>
            </a:fld>
            <a:endParaRPr lang="nb-NO"/>
          </a:p>
        </p:txBody>
      </p:sp>
    </p:spTree>
    <p:extLst>
      <p:ext uri="{BB962C8B-B14F-4D97-AF65-F5344CB8AC3E}">
        <p14:creationId xmlns:p14="http://schemas.microsoft.com/office/powerpoint/2010/main" val="3774029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C21EE7A-1060-4886-835E-EF115E5793D0}" type="slidenum">
              <a:rPr lang="nb-NO" smtClean="0"/>
              <a:t>23</a:t>
            </a:fld>
            <a:endParaRPr lang="nb-NO"/>
          </a:p>
        </p:txBody>
      </p:sp>
    </p:spTree>
    <p:extLst>
      <p:ext uri="{BB962C8B-B14F-4D97-AF65-F5344CB8AC3E}">
        <p14:creationId xmlns:p14="http://schemas.microsoft.com/office/powerpoint/2010/main" val="3426523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OPEN R STUDIO </a:t>
            </a:r>
            <a:endParaRPr lang="en-GB" dirty="0"/>
          </a:p>
        </p:txBody>
      </p:sp>
      <p:sp>
        <p:nvSpPr>
          <p:cNvPr id="4" name="Slide Number Placeholder 3"/>
          <p:cNvSpPr>
            <a:spLocks noGrp="1"/>
          </p:cNvSpPr>
          <p:nvPr>
            <p:ph type="sldNum" sz="quarter" idx="10"/>
          </p:nvPr>
        </p:nvSpPr>
        <p:spPr/>
        <p:txBody>
          <a:bodyPr/>
          <a:lstStyle/>
          <a:p>
            <a:fld id="{8C21EE7A-1060-4886-835E-EF115E5793D0}" type="slidenum">
              <a:rPr lang="nb-NO" smtClean="0"/>
              <a:t>26</a:t>
            </a:fld>
            <a:endParaRPr lang="nb-NO"/>
          </a:p>
        </p:txBody>
      </p:sp>
    </p:spTree>
    <p:extLst>
      <p:ext uri="{BB962C8B-B14F-4D97-AF65-F5344CB8AC3E}">
        <p14:creationId xmlns:p14="http://schemas.microsoft.com/office/powerpoint/2010/main" val="2216945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Measurment</a:t>
            </a:r>
            <a:r>
              <a:rPr lang="nb-NO" dirty="0" smtClean="0"/>
              <a:t> </a:t>
            </a:r>
            <a:r>
              <a:rPr lang="nb-NO" dirty="0" err="1" smtClean="0"/>
              <a:t>invariance</a:t>
            </a:r>
            <a:r>
              <a:rPr lang="nb-NO" dirty="0" smtClean="0"/>
              <a:t> = Parameter </a:t>
            </a:r>
            <a:r>
              <a:rPr lang="nb-NO" dirty="0" err="1" smtClean="0"/>
              <a:t>invariance</a:t>
            </a:r>
            <a:r>
              <a:rPr lang="nb-NO" dirty="0" smtClean="0"/>
              <a:t> </a:t>
            </a:r>
          </a:p>
          <a:p>
            <a:endParaRPr lang="nb-NO" dirty="0"/>
          </a:p>
        </p:txBody>
      </p:sp>
      <p:sp>
        <p:nvSpPr>
          <p:cNvPr id="4" name="Slide Number Placeholder 3"/>
          <p:cNvSpPr>
            <a:spLocks noGrp="1"/>
          </p:cNvSpPr>
          <p:nvPr>
            <p:ph type="sldNum" sz="quarter" idx="10"/>
          </p:nvPr>
        </p:nvSpPr>
        <p:spPr/>
        <p:txBody>
          <a:bodyPr/>
          <a:lstStyle/>
          <a:p>
            <a:fld id="{8C21EE7A-1060-4886-835E-EF115E5793D0}" type="slidenum">
              <a:rPr lang="nb-NO" smtClean="0"/>
              <a:t>29</a:t>
            </a:fld>
            <a:endParaRPr lang="nb-NO"/>
          </a:p>
        </p:txBody>
      </p:sp>
    </p:spTree>
    <p:extLst>
      <p:ext uri="{BB962C8B-B14F-4D97-AF65-F5344CB8AC3E}">
        <p14:creationId xmlns:p14="http://schemas.microsoft.com/office/powerpoint/2010/main" val="3023839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Measurment</a:t>
            </a:r>
            <a:r>
              <a:rPr lang="nb-NO" dirty="0" smtClean="0"/>
              <a:t> </a:t>
            </a:r>
            <a:r>
              <a:rPr lang="nb-NO" dirty="0" err="1" smtClean="0"/>
              <a:t>invariance</a:t>
            </a:r>
            <a:r>
              <a:rPr lang="nb-NO" dirty="0" smtClean="0"/>
              <a:t> = Parameter </a:t>
            </a:r>
            <a:r>
              <a:rPr lang="nb-NO" dirty="0" err="1" smtClean="0"/>
              <a:t>invariance</a:t>
            </a:r>
            <a:r>
              <a:rPr lang="nb-NO" dirty="0" smtClean="0"/>
              <a:t> </a:t>
            </a:r>
          </a:p>
          <a:p>
            <a:endParaRPr lang="nb-NO" dirty="0"/>
          </a:p>
        </p:txBody>
      </p:sp>
      <p:sp>
        <p:nvSpPr>
          <p:cNvPr id="4" name="Slide Number Placeholder 3"/>
          <p:cNvSpPr>
            <a:spLocks noGrp="1"/>
          </p:cNvSpPr>
          <p:nvPr>
            <p:ph type="sldNum" sz="quarter" idx="10"/>
          </p:nvPr>
        </p:nvSpPr>
        <p:spPr/>
        <p:txBody>
          <a:bodyPr/>
          <a:lstStyle/>
          <a:p>
            <a:fld id="{8C21EE7A-1060-4886-835E-EF115E5793D0}" type="slidenum">
              <a:rPr lang="nb-NO" smtClean="0"/>
              <a:t>31</a:t>
            </a:fld>
            <a:endParaRPr lang="nb-NO"/>
          </a:p>
        </p:txBody>
      </p:sp>
    </p:spTree>
    <p:extLst>
      <p:ext uri="{BB962C8B-B14F-4D97-AF65-F5344CB8AC3E}">
        <p14:creationId xmlns:p14="http://schemas.microsoft.com/office/powerpoint/2010/main" val="1590355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8C21EE7A-1060-4886-835E-EF115E5793D0}" type="slidenum">
              <a:rPr lang="nb-NO" smtClean="0"/>
              <a:t>32</a:t>
            </a:fld>
            <a:endParaRPr lang="nb-NO"/>
          </a:p>
        </p:txBody>
      </p:sp>
    </p:spTree>
    <p:extLst>
      <p:ext uri="{BB962C8B-B14F-4D97-AF65-F5344CB8AC3E}">
        <p14:creationId xmlns:p14="http://schemas.microsoft.com/office/powerpoint/2010/main" val="923458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																																																																																																																																																																																																																																																																																																																																																																																																																																																																																																																												</a:t>
            </a:r>
            <a:endParaRPr lang="en-GB" dirty="0"/>
          </a:p>
        </p:txBody>
      </p:sp>
      <p:sp>
        <p:nvSpPr>
          <p:cNvPr id="4" name="Slide Number Placeholder 3"/>
          <p:cNvSpPr>
            <a:spLocks noGrp="1"/>
          </p:cNvSpPr>
          <p:nvPr>
            <p:ph type="sldNum" sz="quarter" idx="10"/>
          </p:nvPr>
        </p:nvSpPr>
        <p:spPr/>
        <p:txBody>
          <a:bodyPr/>
          <a:lstStyle/>
          <a:p>
            <a:fld id="{8C21EE7A-1060-4886-835E-EF115E5793D0}" type="slidenum">
              <a:rPr lang="nb-NO" smtClean="0"/>
              <a:t>33</a:t>
            </a:fld>
            <a:endParaRPr lang="nb-NO"/>
          </a:p>
        </p:txBody>
      </p:sp>
    </p:spTree>
    <p:extLst>
      <p:ext uri="{BB962C8B-B14F-4D97-AF65-F5344CB8AC3E}">
        <p14:creationId xmlns:p14="http://schemas.microsoft.com/office/powerpoint/2010/main" val="2657053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8B17AA00-2B3F-454B-8EEB-35D88EB8F3AA}" type="datetimeFigureOut">
              <a:rPr lang="nb-NO" smtClean="0"/>
              <a:t>01.09.2020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1945892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8B17AA00-2B3F-454B-8EEB-35D88EB8F3AA}" type="datetimeFigureOut">
              <a:rPr lang="nb-NO" smtClean="0"/>
              <a:t>01.09.2020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450518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B17AA00-2B3F-454B-8EEB-35D88EB8F3AA}" type="datetimeFigureOut">
              <a:rPr lang="nb-NO" smtClean="0"/>
              <a:t>01.09.2020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2186128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8B17AA00-2B3F-454B-8EEB-35D88EB8F3AA}" type="datetimeFigureOut">
              <a:rPr lang="nb-NO" smtClean="0"/>
              <a:t>01.09.2020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3792940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8B17AA00-2B3F-454B-8EEB-35D88EB8F3AA}" type="datetimeFigureOut">
              <a:rPr lang="nb-NO" smtClean="0"/>
              <a:t>01.09.2020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2802424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8B17AA00-2B3F-454B-8EEB-35D88EB8F3AA}" type="datetimeFigureOut">
              <a:rPr lang="nb-NO" smtClean="0"/>
              <a:t>01.09.2020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2789559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17AA00-2B3F-454B-8EEB-35D88EB8F3AA}" type="datetimeFigureOut">
              <a:rPr lang="nb-NO" smtClean="0"/>
              <a:t>01.09.2020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380291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B17AA00-2B3F-454B-8EEB-35D88EB8F3AA}" type="datetimeFigureOut">
              <a:rPr lang="nb-NO" smtClean="0"/>
              <a:t>01.09.2020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301674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B17AA00-2B3F-454B-8EEB-35D88EB8F3AA}" type="datetimeFigureOut">
              <a:rPr lang="nb-NO" smtClean="0"/>
              <a:t>01.09.2020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746133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8B17AA00-2B3F-454B-8EEB-35D88EB8F3AA}" type="datetimeFigureOut">
              <a:rPr lang="nb-NO" smtClean="0"/>
              <a:t>01.09.2020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2891290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8B17AA00-2B3F-454B-8EEB-35D88EB8F3AA}" type="datetimeFigureOut">
              <a:rPr lang="nb-NO" smtClean="0"/>
              <a:t>01.09.2020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C00CF6B-685D-4E5D-A7A5-EB8AAD9202AA}" type="slidenum">
              <a:rPr lang="nb-NO" smtClean="0"/>
              <a:t>‹#›</a:t>
            </a:fld>
            <a:endParaRPr lang="nb-NO"/>
          </a:p>
        </p:txBody>
      </p:sp>
    </p:spTree>
    <p:extLst>
      <p:ext uri="{BB962C8B-B14F-4D97-AF65-F5344CB8AC3E}">
        <p14:creationId xmlns:p14="http://schemas.microsoft.com/office/powerpoint/2010/main" val="2956203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17AA00-2B3F-454B-8EEB-35D88EB8F3AA}" type="datetimeFigureOut">
              <a:rPr lang="nb-NO" smtClean="0"/>
              <a:t>01.09.2020</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00CF6B-685D-4E5D-A7A5-EB8AAD9202AA}" type="slidenum">
              <a:rPr lang="nb-NO" smtClean="0"/>
              <a:t>‹#›</a:t>
            </a:fld>
            <a:endParaRPr lang="nb-NO"/>
          </a:p>
        </p:txBody>
      </p:sp>
    </p:spTree>
    <p:extLst>
      <p:ext uri="{BB962C8B-B14F-4D97-AF65-F5344CB8AC3E}">
        <p14:creationId xmlns:p14="http://schemas.microsoft.com/office/powerpoint/2010/main" val="415691167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9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8.xml"/><Relationship Id="rId5" Type="http://schemas.openxmlformats.org/officeDocument/2006/relationships/image" Target="../media/image33.jpe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052" y="1070112"/>
            <a:ext cx="8696513" cy="2387600"/>
          </a:xfrm>
        </p:spPr>
        <p:txBody>
          <a:bodyPr>
            <a:normAutofit/>
          </a:bodyPr>
          <a:lstStyle/>
          <a:p>
            <a:pPr algn="l"/>
            <a:r>
              <a:rPr lang="en-US" dirty="0" smtClean="0"/>
              <a:t>Item Response Theory in </a:t>
            </a:r>
            <a:br>
              <a:rPr lang="en-US" dirty="0" smtClean="0"/>
            </a:br>
            <a:endParaRPr lang="en-US" dirty="0"/>
          </a:p>
        </p:txBody>
      </p:sp>
      <p:sp>
        <p:nvSpPr>
          <p:cNvPr id="3" name="Subtitle 2"/>
          <p:cNvSpPr>
            <a:spLocks noGrp="1"/>
          </p:cNvSpPr>
          <p:nvPr>
            <p:ph type="subTitle" idx="1"/>
          </p:nvPr>
        </p:nvSpPr>
        <p:spPr>
          <a:xfrm>
            <a:off x="357052" y="3549786"/>
            <a:ext cx="4596785" cy="2353173"/>
          </a:xfrm>
        </p:spPr>
        <p:txBody>
          <a:bodyPr>
            <a:normAutofit/>
          </a:bodyPr>
          <a:lstStyle/>
          <a:p>
            <a:pPr algn="l"/>
            <a:r>
              <a:rPr lang="en-US" sz="3200" dirty="0" smtClean="0">
                <a:solidFill>
                  <a:schemeClr val="tx1">
                    <a:lumMod val="75000"/>
                  </a:schemeClr>
                </a:solidFill>
              </a:rPr>
              <a:t>Henrik Galligani Ræder</a:t>
            </a:r>
          </a:p>
          <a:p>
            <a:pPr algn="l"/>
            <a:r>
              <a:rPr lang="en-US" sz="3200" dirty="0" smtClean="0">
                <a:solidFill>
                  <a:schemeClr val="tx1">
                    <a:lumMod val="75000"/>
                  </a:schemeClr>
                </a:solidFill>
              </a:rPr>
              <a:t>Doctoral Research Fellow</a:t>
            </a:r>
          </a:p>
        </p:txBody>
      </p:sp>
      <p:pic>
        <p:nvPicPr>
          <p:cNvPr id="1026" name="Picture 2" descr="M-STEP Test Taking Tips for Kids - Detroit and Ann Arbor Metro Par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9825" y="3286125"/>
            <a:ext cx="5972175" cy="35718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3202" y="1587639"/>
            <a:ext cx="1060000" cy="821500"/>
          </a:xfrm>
          <a:prstGeom prst="rect">
            <a:avLst/>
          </a:prstGeom>
        </p:spPr>
      </p:pic>
      <p:grpSp>
        <p:nvGrpSpPr>
          <p:cNvPr id="7" name="Group 6"/>
          <p:cNvGrpSpPr/>
          <p:nvPr/>
        </p:nvGrpSpPr>
        <p:grpSpPr>
          <a:xfrm>
            <a:off x="0" y="6179736"/>
            <a:ext cx="6219825" cy="828168"/>
            <a:chOff x="0" y="872472"/>
            <a:chExt cx="5024071" cy="669130"/>
          </a:xfrm>
        </p:grpSpPr>
        <p:sp>
          <p:nvSpPr>
            <p:cNvPr id="6" name="Rectangle 5"/>
            <p:cNvSpPr/>
            <p:nvPr/>
          </p:nvSpPr>
          <p:spPr>
            <a:xfrm>
              <a:off x="0" y="894303"/>
              <a:ext cx="5024071" cy="5325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4" descr="Two Postdoctoral fellowships in Educational Assessment and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872472"/>
              <a:ext cx="4953837" cy="6691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00979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Can you increase your height as an adu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75089"/>
            <a:ext cx="12192000" cy="789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320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466210"/>
          </a:xfrm>
        </p:spPr>
        <p:txBody>
          <a:bodyPr/>
          <a:lstStyle/>
          <a:p>
            <a:r>
              <a:rPr lang="en-US" dirty="0" smtClean="0"/>
              <a:t>How would you measure height, if you couldn’t observe it?</a:t>
            </a:r>
            <a:endParaRPr lang="en-US" dirty="0"/>
          </a:p>
        </p:txBody>
      </p:sp>
      <p:pic>
        <p:nvPicPr>
          <p:cNvPr id="5" name="Picture 4"/>
          <p:cNvPicPr>
            <a:picLocks noChangeAspect="1"/>
          </p:cNvPicPr>
          <p:nvPr/>
        </p:nvPicPr>
        <p:blipFill>
          <a:blip r:embed="rId3"/>
          <a:stretch>
            <a:fillRect/>
          </a:stretch>
        </p:blipFill>
        <p:spPr>
          <a:xfrm>
            <a:off x="10372725" y="5010150"/>
            <a:ext cx="1819275" cy="1847850"/>
          </a:xfrm>
          <a:prstGeom prst="rect">
            <a:avLst/>
          </a:prstGeom>
        </p:spPr>
      </p:pic>
      <p:sp>
        <p:nvSpPr>
          <p:cNvPr id="6" name="Content Placeholder 2"/>
          <p:cNvSpPr txBox="1">
            <a:spLocks/>
          </p:cNvSpPr>
          <p:nvPr/>
        </p:nvSpPr>
        <p:spPr>
          <a:xfrm>
            <a:off x="838199" y="2544895"/>
            <a:ext cx="7071912" cy="36320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Something that can’t be measured directly might still be measureable indirectly. Using indicators, we can use the commonality of the indicators to measure the unobservable variable we aim to measure. </a:t>
            </a:r>
          </a:p>
          <a:p>
            <a:pPr marL="0" indent="0">
              <a:buNone/>
            </a:pPr>
            <a:endParaRPr lang="en-US" dirty="0"/>
          </a:p>
          <a:p>
            <a:pPr marL="0" indent="0">
              <a:buNone/>
            </a:pPr>
            <a:endParaRPr lang="en-US" dirty="0" smtClean="0"/>
          </a:p>
        </p:txBody>
      </p:sp>
      <p:sp>
        <p:nvSpPr>
          <p:cNvPr id="3" name="TextBox 2"/>
          <p:cNvSpPr txBox="1"/>
          <p:nvPr/>
        </p:nvSpPr>
        <p:spPr>
          <a:xfrm>
            <a:off x="6882731" y="5749409"/>
            <a:ext cx="3489994" cy="369332"/>
          </a:xfrm>
          <a:prstGeom prst="rect">
            <a:avLst/>
          </a:prstGeom>
          <a:noFill/>
        </p:spPr>
        <p:txBody>
          <a:bodyPr wrap="none" rtlCol="0">
            <a:spAutoFit/>
          </a:bodyPr>
          <a:lstStyle/>
          <a:p>
            <a:pPr algn="r"/>
            <a:r>
              <a:rPr lang="en-US" dirty="0" smtClean="0"/>
              <a:t>Check out the measure yourself </a:t>
            </a:r>
            <a:r>
              <a:rPr lang="en-US" dirty="0" smtClean="0">
                <a:sym typeface="Wingdings" panose="05000000000000000000" pitchFamily="2" charset="2"/>
              </a:rPr>
              <a:t> </a:t>
            </a:r>
            <a:endParaRPr lang="en-US" dirty="0"/>
          </a:p>
        </p:txBody>
      </p:sp>
    </p:spTree>
    <p:extLst>
      <p:ext uri="{BB962C8B-B14F-4D97-AF65-F5344CB8AC3E}">
        <p14:creationId xmlns:p14="http://schemas.microsoft.com/office/powerpoint/2010/main" val="593573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719" y="365125"/>
            <a:ext cx="10990081" cy="1325563"/>
          </a:xfrm>
        </p:spPr>
        <p:txBody>
          <a:bodyPr/>
          <a:lstStyle/>
          <a:p>
            <a:r>
              <a:rPr lang="en-US" dirty="0" smtClean="0"/>
              <a:t>Outline </a:t>
            </a:r>
            <a:endParaRPr lang="en-US" dirty="0"/>
          </a:p>
        </p:txBody>
      </p:sp>
      <p:sp>
        <p:nvSpPr>
          <p:cNvPr id="3" name="Title 1"/>
          <p:cNvSpPr txBox="1">
            <a:spLocks/>
          </p:cNvSpPr>
          <p:nvPr/>
        </p:nvSpPr>
        <p:spPr>
          <a:xfrm>
            <a:off x="1385041" y="1461288"/>
            <a:ext cx="2443343" cy="1600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smtClean="0"/>
              <a:t>Item Response Theory </a:t>
            </a:r>
            <a:endParaRPr lang="en-US" sz="3200" dirty="0"/>
          </a:p>
        </p:txBody>
      </p:sp>
      <p:sp>
        <p:nvSpPr>
          <p:cNvPr id="4" name="Title 1"/>
          <p:cNvSpPr txBox="1">
            <a:spLocks/>
          </p:cNvSpPr>
          <p:nvPr/>
        </p:nvSpPr>
        <p:spPr>
          <a:xfrm>
            <a:off x="4345956" y="1461288"/>
            <a:ext cx="2443343" cy="1600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dirty="0" smtClean="0"/>
              <a:t>Comparing test results</a:t>
            </a:r>
            <a:endParaRPr lang="en-US" dirty="0"/>
          </a:p>
        </p:txBody>
      </p:sp>
      <p:sp>
        <p:nvSpPr>
          <p:cNvPr id="5" name="Text Placeholder 3"/>
          <p:cNvSpPr txBox="1">
            <a:spLocks/>
          </p:cNvSpPr>
          <p:nvPr/>
        </p:nvSpPr>
        <p:spPr>
          <a:xfrm>
            <a:off x="4345956" y="3061488"/>
            <a:ext cx="2443343" cy="227076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en-US" dirty="0"/>
          </a:p>
        </p:txBody>
      </p:sp>
      <p:sp>
        <p:nvSpPr>
          <p:cNvPr id="6" name="Title 1"/>
          <p:cNvSpPr txBox="1">
            <a:spLocks/>
          </p:cNvSpPr>
          <p:nvPr/>
        </p:nvSpPr>
        <p:spPr>
          <a:xfrm>
            <a:off x="7306871" y="1461288"/>
            <a:ext cx="2443343" cy="1600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dirty="0" smtClean="0"/>
              <a:t>Fair comparison </a:t>
            </a:r>
            <a:endParaRPr lang="en-US" dirty="0"/>
          </a:p>
        </p:txBody>
      </p:sp>
      <p:sp>
        <p:nvSpPr>
          <p:cNvPr id="7" name="Text Placeholder 3"/>
          <p:cNvSpPr txBox="1">
            <a:spLocks/>
          </p:cNvSpPr>
          <p:nvPr/>
        </p:nvSpPr>
        <p:spPr>
          <a:xfrm>
            <a:off x="7306871" y="3061488"/>
            <a:ext cx="2443343" cy="227076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en-US" dirty="0"/>
          </a:p>
        </p:txBody>
      </p:sp>
      <p:sp>
        <p:nvSpPr>
          <p:cNvPr id="9" name="Text Placeholder 3"/>
          <p:cNvSpPr txBox="1">
            <a:spLocks/>
          </p:cNvSpPr>
          <p:nvPr/>
        </p:nvSpPr>
        <p:spPr>
          <a:xfrm>
            <a:off x="7950798" y="4220152"/>
            <a:ext cx="2443343" cy="227076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en-US" dirty="0"/>
          </a:p>
        </p:txBody>
      </p:sp>
      <p:grpSp>
        <p:nvGrpSpPr>
          <p:cNvPr id="10" name="Group 9"/>
          <p:cNvGrpSpPr/>
          <p:nvPr/>
        </p:nvGrpSpPr>
        <p:grpSpPr>
          <a:xfrm>
            <a:off x="1616111" y="3293717"/>
            <a:ext cx="1981201" cy="1787936"/>
            <a:chOff x="762000" y="3930257"/>
            <a:chExt cx="1981201" cy="1787936"/>
          </a:xfrm>
        </p:grpSpPr>
        <p:pic>
          <p:nvPicPr>
            <p:cNvPr id="11" name="Picture 8" descr="Bergen kommune - Informasjon om nasjonale prøver, 8. og 9.trin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930257"/>
              <a:ext cx="1981201" cy="111869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Cirencester Deer Park School - OECD PIS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6235" y="4692651"/>
              <a:ext cx="1016966" cy="10169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Dulcee Maria - Home | Face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4692651"/>
              <a:ext cx="1025542" cy="1025542"/>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6"/>
          <a:stretch>
            <a:fillRect/>
          </a:stretch>
        </p:blipFill>
        <p:spPr>
          <a:xfrm>
            <a:off x="4767788" y="3061488"/>
            <a:ext cx="1599677" cy="2341133"/>
          </a:xfrm>
          <a:prstGeom prst="rect">
            <a:avLst/>
          </a:prstGeom>
        </p:spPr>
      </p:pic>
      <p:pic>
        <p:nvPicPr>
          <p:cNvPr id="15" name="Picture 2" descr="https://scontent-arn2-1.xx.fbcdn.net/v/t1.15752-9/87512272_2361047417367190_1157308006245859328_n.png?_nc_cat=101&amp;_nc_sid=b96e70&amp;_nc_ohc=iEpZ3OtdRKoAX_88C_s&amp;_nc_ht=scontent-arn2-1.xx&amp;oh=131bd7beb4bbceb83c7f758727d7ee8f&amp;oe=5F63C334"/>
          <p:cNvPicPr>
            <a:picLocks noChangeAspect="1" noChangeArrowheads="1"/>
          </p:cNvPicPr>
          <p:nvPr/>
        </p:nvPicPr>
        <p:blipFill rotWithShape="1">
          <a:blip r:embed="rId7">
            <a:extLst>
              <a:ext uri="{28A0092B-C50C-407E-A947-70E740481C1C}">
                <a14:useLocalDpi xmlns:a14="http://schemas.microsoft.com/office/drawing/2010/main" val="0"/>
              </a:ext>
            </a:extLst>
          </a:blip>
          <a:srcRect l="12705" t="14458" r="7174" b="16713"/>
          <a:stretch/>
        </p:blipFill>
        <p:spPr bwMode="auto">
          <a:xfrm>
            <a:off x="6999080" y="3341770"/>
            <a:ext cx="3058924" cy="178056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155700" y="1710076"/>
            <a:ext cx="2613900" cy="369254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4077390" y="1850752"/>
            <a:ext cx="2613900" cy="369254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6940296" y="2006791"/>
            <a:ext cx="3840696" cy="369254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p:nvPicPr>
        <p:blipFill>
          <a:blip r:embed="rId8"/>
          <a:stretch>
            <a:fillRect/>
          </a:stretch>
        </p:blipFill>
        <p:spPr>
          <a:xfrm>
            <a:off x="10372725" y="5010150"/>
            <a:ext cx="1819275" cy="1847850"/>
          </a:xfrm>
          <a:prstGeom prst="rect">
            <a:avLst/>
          </a:prstGeom>
        </p:spPr>
      </p:pic>
      <p:sp>
        <p:nvSpPr>
          <p:cNvPr id="22" name="TextBox 21"/>
          <p:cNvSpPr txBox="1"/>
          <p:nvPr/>
        </p:nvSpPr>
        <p:spPr>
          <a:xfrm>
            <a:off x="7887429" y="5530632"/>
            <a:ext cx="2485296" cy="646331"/>
          </a:xfrm>
          <a:prstGeom prst="rect">
            <a:avLst/>
          </a:prstGeom>
          <a:noFill/>
        </p:spPr>
        <p:txBody>
          <a:bodyPr wrap="none" rtlCol="0">
            <a:spAutoFit/>
          </a:bodyPr>
          <a:lstStyle/>
          <a:p>
            <a:r>
              <a:rPr lang="en-US" dirty="0" smtClean="0">
                <a:sym typeface="Wingdings" panose="05000000000000000000" pitchFamily="2" charset="2"/>
              </a:rPr>
              <a:t>In </a:t>
            </a:r>
            <a:r>
              <a:rPr lang="en-US" dirty="0">
                <a:sym typeface="Wingdings" panose="05000000000000000000" pitchFamily="2" charset="2"/>
              </a:rPr>
              <a:t>case you missed </a:t>
            </a:r>
            <a:r>
              <a:rPr lang="en-US" dirty="0" smtClean="0">
                <a:sym typeface="Wingdings" panose="05000000000000000000" pitchFamily="2" charset="2"/>
              </a:rPr>
              <a:t>it:</a:t>
            </a:r>
          </a:p>
          <a:p>
            <a:r>
              <a:rPr lang="en-US" dirty="0" smtClean="0">
                <a:sym typeface="Wingdings" panose="05000000000000000000" pitchFamily="2" charset="2"/>
              </a:rPr>
              <a:t>Height questionnaire  </a:t>
            </a:r>
            <a:endParaRPr lang="en-US" dirty="0"/>
          </a:p>
        </p:txBody>
      </p:sp>
    </p:spTree>
    <p:extLst>
      <p:ext uri="{BB962C8B-B14F-4D97-AF65-F5344CB8AC3E}">
        <p14:creationId xmlns:p14="http://schemas.microsoft.com/office/powerpoint/2010/main" val="4379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Item Response Theory?</a:t>
            </a:r>
            <a:endParaRPr lang="en-US" dirty="0"/>
          </a:p>
        </p:txBody>
      </p:sp>
      <p:sp>
        <p:nvSpPr>
          <p:cNvPr id="5" name="Content Placeholder 2"/>
          <p:cNvSpPr txBox="1">
            <a:spLocks/>
          </p:cNvSpPr>
          <p:nvPr/>
        </p:nvSpPr>
        <p:spPr>
          <a:xfrm>
            <a:off x="838199" y="1825625"/>
            <a:ext cx="7434943"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Item Response Theory (IRT) is a family of statistical measurement models. </a:t>
            </a:r>
          </a:p>
          <a:p>
            <a:pPr marL="0" indent="0">
              <a:buNone/>
            </a:pPr>
            <a:endParaRPr lang="en-US" dirty="0" smtClean="0"/>
          </a:p>
          <a:p>
            <a:pPr marL="0" indent="0">
              <a:buNone/>
            </a:pPr>
            <a:r>
              <a:rPr lang="en-US" dirty="0" smtClean="0"/>
              <a:t>These models aims to describe the relationship between a persons response on a given item and the underlying trait the item is used to measure. </a:t>
            </a:r>
          </a:p>
          <a:p>
            <a:pPr marL="0" indent="0">
              <a:buNone/>
            </a:pPr>
            <a:endParaRPr lang="en-US" dirty="0"/>
          </a:p>
        </p:txBody>
      </p:sp>
      <p:pic>
        <p:nvPicPr>
          <p:cNvPr id="4" name="Picture 3"/>
          <p:cNvPicPr>
            <a:picLocks noChangeAspect="1"/>
          </p:cNvPicPr>
          <p:nvPr/>
        </p:nvPicPr>
        <p:blipFill>
          <a:blip r:embed="rId3"/>
          <a:stretch>
            <a:fillRect/>
          </a:stretch>
        </p:blipFill>
        <p:spPr>
          <a:xfrm>
            <a:off x="10372725" y="5010150"/>
            <a:ext cx="1819275" cy="1847850"/>
          </a:xfrm>
          <a:prstGeom prst="rect">
            <a:avLst/>
          </a:prstGeom>
        </p:spPr>
      </p:pic>
      <p:sp>
        <p:nvSpPr>
          <p:cNvPr id="6" name="TextBox 5"/>
          <p:cNvSpPr txBox="1"/>
          <p:nvPr/>
        </p:nvSpPr>
        <p:spPr>
          <a:xfrm>
            <a:off x="7887429" y="5530632"/>
            <a:ext cx="2485296" cy="646331"/>
          </a:xfrm>
          <a:prstGeom prst="rect">
            <a:avLst/>
          </a:prstGeom>
          <a:noFill/>
        </p:spPr>
        <p:txBody>
          <a:bodyPr wrap="none" rtlCol="0">
            <a:spAutoFit/>
          </a:bodyPr>
          <a:lstStyle/>
          <a:p>
            <a:r>
              <a:rPr lang="en-US" dirty="0" smtClean="0">
                <a:sym typeface="Wingdings" panose="05000000000000000000" pitchFamily="2" charset="2"/>
              </a:rPr>
              <a:t>In </a:t>
            </a:r>
            <a:r>
              <a:rPr lang="en-US" dirty="0">
                <a:sym typeface="Wingdings" panose="05000000000000000000" pitchFamily="2" charset="2"/>
              </a:rPr>
              <a:t>case you missed </a:t>
            </a:r>
            <a:r>
              <a:rPr lang="en-US" dirty="0" smtClean="0">
                <a:sym typeface="Wingdings" panose="05000000000000000000" pitchFamily="2" charset="2"/>
              </a:rPr>
              <a:t>it:</a:t>
            </a:r>
          </a:p>
          <a:p>
            <a:r>
              <a:rPr lang="en-US" dirty="0" smtClean="0">
                <a:sym typeface="Wingdings" panose="05000000000000000000" pitchFamily="2" charset="2"/>
              </a:rPr>
              <a:t>Height questionnaire  </a:t>
            </a:r>
            <a:endParaRPr lang="en-US" dirty="0"/>
          </a:p>
        </p:txBody>
      </p:sp>
    </p:spTree>
    <p:extLst>
      <p:ext uri="{BB962C8B-B14F-4D97-AF65-F5344CB8AC3E}">
        <p14:creationId xmlns:p14="http://schemas.microsoft.com/office/powerpoint/2010/main" val="1039304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IRT advantages </a:t>
            </a:r>
            <a:endParaRPr lang="en-US" dirty="0"/>
          </a:p>
        </p:txBody>
      </p:sp>
      <p:sp>
        <p:nvSpPr>
          <p:cNvPr id="5" name="Content Placeholder 2"/>
          <p:cNvSpPr txBox="1">
            <a:spLocks/>
          </p:cNvSpPr>
          <p:nvPr/>
        </p:nvSpPr>
        <p:spPr>
          <a:xfrm>
            <a:off x="838200" y="1825624"/>
            <a:ext cx="7953260" cy="491669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Ability </a:t>
            </a:r>
            <a:r>
              <a:rPr lang="en-US" dirty="0"/>
              <a:t>estimation is item </a:t>
            </a:r>
            <a:r>
              <a:rPr lang="en-US" dirty="0" smtClean="0"/>
              <a:t>independent given a sufficient item pool.</a:t>
            </a:r>
          </a:p>
          <a:p>
            <a:r>
              <a:rPr lang="en-US" dirty="0"/>
              <a:t>Measurement error provided conditioned on the latent trait </a:t>
            </a:r>
            <a:r>
              <a:rPr lang="en-US" dirty="0" smtClean="0"/>
              <a:t>level.</a:t>
            </a:r>
          </a:p>
          <a:p>
            <a:endParaRPr lang="en-US" dirty="0" smtClean="0"/>
          </a:p>
          <a:p>
            <a:r>
              <a:rPr lang="en-US" dirty="0" smtClean="0"/>
              <a:t>More detailed diagnostic information.</a:t>
            </a:r>
          </a:p>
          <a:p>
            <a:r>
              <a:rPr lang="en-US" dirty="0" smtClean="0"/>
              <a:t>More flexible when comparing different measures.</a:t>
            </a:r>
          </a:p>
          <a:p>
            <a:endParaRPr lang="en-US" dirty="0" smtClean="0"/>
          </a:p>
          <a:p>
            <a:r>
              <a:rPr lang="en-US" dirty="0" smtClean="0"/>
              <a:t>+++</a:t>
            </a:r>
          </a:p>
        </p:txBody>
      </p:sp>
    </p:spTree>
    <p:extLst>
      <p:ext uri="{BB962C8B-B14F-4D97-AF65-F5344CB8AC3E}">
        <p14:creationId xmlns:p14="http://schemas.microsoft.com/office/powerpoint/2010/main" val="50880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IRT used?</a:t>
            </a:r>
            <a:endParaRPr lang="en-US" dirty="0"/>
          </a:p>
        </p:txBody>
      </p:sp>
      <p:sp>
        <p:nvSpPr>
          <p:cNvPr id="3" name="Content Placeholder 2"/>
          <p:cNvSpPr>
            <a:spLocks noGrp="1"/>
          </p:cNvSpPr>
          <p:nvPr>
            <p:ph sz="half" idx="1"/>
          </p:nvPr>
        </p:nvSpPr>
        <p:spPr/>
        <p:txBody>
          <a:bodyPr>
            <a:normAutofit/>
          </a:bodyPr>
          <a:lstStyle/>
          <a:p>
            <a:r>
              <a:rPr lang="en-US" dirty="0" smtClean="0"/>
              <a:t>Educational Measurement </a:t>
            </a:r>
          </a:p>
          <a:p>
            <a:r>
              <a:rPr lang="en-US" dirty="0" smtClean="0"/>
              <a:t>Psychological Measurement </a:t>
            </a:r>
          </a:p>
          <a:p>
            <a:r>
              <a:rPr lang="en-US" dirty="0" smtClean="0"/>
              <a:t>Health Measurement </a:t>
            </a:r>
          </a:p>
          <a:p>
            <a:r>
              <a:rPr lang="en-US" dirty="0" smtClean="0"/>
              <a:t>Market research</a:t>
            </a:r>
          </a:p>
          <a:p>
            <a:r>
              <a:rPr lang="en-US" dirty="0" smtClean="0"/>
              <a:t>Surveys </a:t>
            </a:r>
          </a:p>
          <a:p>
            <a:r>
              <a:rPr lang="en-US" dirty="0" smtClean="0"/>
              <a:t>Cognitive diagnosis </a:t>
            </a:r>
          </a:p>
          <a:p>
            <a:r>
              <a:rPr lang="en-US" dirty="0" smtClean="0"/>
              <a:t>…</a:t>
            </a:r>
          </a:p>
        </p:txBody>
      </p:sp>
      <p:sp>
        <p:nvSpPr>
          <p:cNvPr id="4" name="Rectangle 3"/>
          <p:cNvSpPr/>
          <p:nvPr/>
        </p:nvSpPr>
        <p:spPr>
          <a:xfrm>
            <a:off x="508978" y="2327422"/>
            <a:ext cx="5131657" cy="2982707"/>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276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descr="The ACT Exam - Mooxye Gloss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738" y="5006111"/>
            <a:ext cx="3623782" cy="9349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IRT in education</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International Large Scale </a:t>
            </a:r>
            <a:r>
              <a:rPr lang="en-US" dirty="0"/>
              <a:t>A</a:t>
            </a:r>
            <a:r>
              <a:rPr lang="en-US" dirty="0" smtClean="0"/>
              <a:t>ssessments (ILSAs)</a:t>
            </a:r>
          </a:p>
          <a:p>
            <a:pPr lvl="1"/>
            <a:r>
              <a:rPr lang="en-US" dirty="0" smtClean="0"/>
              <a:t>OECD</a:t>
            </a:r>
          </a:p>
          <a:p>
            <a:pPr lvl="2"/>
            <a:r>
              <a:rPr lang="en-US" dirty="0" smtClean="0"/>
              <a:t>PISA</a:t>
            </a:r>
          </a:p>
          <a:p>
            <a:pPr lvl="2"/>
            <a:r>
              <a:rPr lang="en-US" dirty="0" smtClean="0"/>
              <a:t>PIAAC</a:t>
            </a:r>
          </a:p>
          <a:p>
            <a:pPr lvl="2"/>
            <a:r>
              <a:rPr lang="en-US" dirty="0" smtClean="0"/>
              <a:t>+++</a:t>
            </a:r>
          </a:p>
          <a:p>
            <a:pPr lvl="1"/>
            <a:r>
              <a:rPr lang="en-US" dirty="0" smtClean="0"/>
              <a:t>IEA</a:t>
            </a:r>
          </a:p>
          <a:p>
            <a:pPr lvl="2"/>
            <a:r>
              <a:rPr lang="en-US" dirty="0" smtClean="0"/>
              <a:t>TIMSS </a:t>
            </a:r>
          </a:p>
          <a:p>
            <a:pPr lvl="2"/>
            <a:r>
              <a:rPr lang="en-US" dirty="0" smtClean="0"/>
              <a:t>PIRLS</a:t>
            </a:r>
          </a:p>
          <a:p>
            <a:pPr lvl="2"/>
            <a:r>
              <a:rPr lang="en-US" dirty="0" smtClean="0"/>
              <a:t>+++</a:t>
            </a:r>
          </a:p>
          <a:p>
            <a:pPr lvl="1"/>
            <a:r>
              <a:rPr lang="en-US" dirty="0" smtClean="0"/>
              <a:t>+++</a:t>
            </a:r>
          </a:p>
          <a:p>
            <a:r>
              <a:rPr lang="en-US" dirty="0"/>
              <a:t>National testing systems</a:t>
            </a:r>
          </a:p>
          <a:p>
            <a:pPr lvl="1"/>
            <a:r>
              <a:rPr lang="en-US" dirty="0"/>
              <a:t>National </a:t>
            </a:r>
            <a:r>
              <a:rPr lang="en-US" dirty="0" err="1"/>
              <a:t>Prøver</a:t>
            </a:r>
            <a:endParaRPr lang="en-US" dirty="0"/>
          </a:p>
          <a:p>
            <a:pPr lvl="1"/>
            <a:r>
              <a:rPr lang="en-US" dirty="0"/>
              <a:t>ACT/SAT</a:t>
            </a:r>
          </a:p>
          <a:p>
            <a:pPr lvl="1"/>
            <a:r>
              <a:rPr lang="en-US" dirty="0" smtClean="0"/>
              <a:t>+++</a:t>
            </a:r>
          </a:p>
          <a:p>
            <a:r>
              <a:rPr lang="en-US" dirty="0" smtClean="0"/>
              <a:t>+++</a:t>
            </a:r>
          </a:p>
        </p:txBody>
      </p:sp>
      <p:pic>
        <p:nvPicPr>
          <p:cNvPr id="3076" name="Picture 4" descr="Dulcee Maria - Home | Face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76946" y="36512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irencester Deer Park School - OECD PIS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426" t="14193" r="7426" b="45549"/>
          <a:stretch/>
        </p:blipFill>
        <p:spPr bwMode="auto">
          <a:xfrm>
            <a:off x="6482764" y="680925"/>
            <a:ext cx="3000324" cy="141854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C President Proposes Dropping SAT/ACT Requirement – The Mirad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9758" y="4981575"/>
            <a:ext cx="2857500" cy="187642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Nasjonale prøv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76146" y="3608538"/>
            <a:ext cx="4043925" cy="1232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1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8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7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8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8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8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Most commonly used IRT models</a:t>
            </a:r>
            <a:endParaRPr lang="en-US" dirty="0"/>
          </a:p>
        </p:txBody>
      </p:sp>
      <p:sp>
        <p:nvSpPr>
          <p:cNvPr id="4" name="Content Placeholder 2"/>
          <p:cNvSpPr txBox="1">
            <a:spLocks/>
          </p:cNvSpPr>
          <p:nvPr/>
        </p:nvSpPr>
        <p:spPr>
          <a:xfrm>
            <a:off x="838200" y="1825625"/>
            <a:ext cx="57785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Most common:</a:t>
            </a:r>
          </a:p>
          <a:p>
            <a:r>
              <a:rPr lang="en-US" dirty="0" err="1" smtClean="0"/>
              <a:t>Rasch</a:t>
            </a:r>
            <a:r>
              <a:rPr lang="en-US" dirty="0" smtClean="0"/>
              <a:t> Models</a:t>
            </a:r>
          </a:p>
          <a:p>
            <a:r>
              <a:rPr lang="en-US" dirty="0" smtClean="0"/>
              <a:t>2/3 Parameter </a:t>
            </a:r>
            <a:r>
              <a:rPr lang="en-US" dirty="0" err="1" smtClean="0"/>
              <a:t>Logstic</a:t>
            </a:r>
            <a:r>
              <a:rPr lang="en-US" dirty="0" smtClean="0"/>
              <a:t> Models</a:t>
            </a:r>
          </a:p>
          <a:p>
            <a:endParaRPr lang="en-US" sz="1000" dirty="0" smtClean="0"/>
          </a:p>
          <a:p>
            <a:r>
              <a:rPr lang="en-US" dirty="0" smtClean="0"/>
              <a:t>(Generalized) Partial Credit Models </a:t>
            </a:r>
          </a:p>
          <a:p>
            <a:r>
              <a:rPr lang="en-US" dirty="0" smtClean="0"/>
              <a:t>Graded Response Model</a:t>
            </a:r>
          </a:p>
          <a:p>
            <a:r>
              <a:rPr lang="en-US" dirty="0" smtClean="0"/>
              <a:t>Rating Scale Model</a:t>
            </a:r>
            <a:endParaRPr lang="en-US" dirty="0"/>
          </a:p>
          <a:p>
            <a:endParaRPr lang="en-US" dirty="0" smtClean="0"/>
          </a:p>
        </p:txBody>
      </p:sp>
      <p:sp>
        <p:nvSpPr>
          <p:cNvPr id="5" name="Content Placeholder 2"/>
          <p:cNvSpPr txBox="1">
            <a:spLocks/>
          </p:cNvSpPr>
          <p:nvPr/>
        </p:nvSpPr>
        <p:spPr>
          <a:xfrm>
            <a:off x="6956996" y="2406688"/>
            <a:ext cx="4777650" cy="930427"/>
          </a:xfrm>
          <a:prstGeom prst="rect">
            <a:avLst/>
          </a:prstGeom>
        </p:spPr>
        <p:txBody>
          <a:bodyPr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Used for dichotomous items, such as true/false, correct/incorrect.</a:t>
            </a:r>
          </a:p>
        </p:txBody>
      </p:sp>
      <p:sp>
        <p:nvSpPr>
          <p:cNvPr id="6" name="Right Brace 5"/>
          <p:cNvSpPr/>
          <p:nvPr/>
        </p:nvSpPr>
        <p:spPr>
          <a:xfrm>
            <a:off x="6342506" y="3645694"/>
            <a:ext cx="406404" cy="1582416"/>
          </a:xfrm>
          <a:prstGeom prst="rightBrace">
            <a:avLst>
              <a:gd name="adj1" fmla="val 45833"/>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Content Placeholder 2"/>
          <p:cNvSpPr txBox="1">
            <a:spLocks/>
          </p:cNvSpPr>
          <p:nvPr/>
        </p:nvSpPr>
        <p:spPr>
          <a:xfrm>
            <a:off x="6959600" y="3321088"/>
            <a:ext cx="4775046" cy="2250433"/>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Used </a:t>
            </a:r>
            <a:r>
              <a:rPr lang="en-US" dirty="0"/>
              <a:t>for </a:t>
            </a:r>
            <a:r>
              <a:rPr lang="en-US" dirty="0" err="1"/>
              <a:t>polytomous</a:t>
            </a:r>
            <a:r>
              <a:rPr lang="en-US" dirty="0"/>
              <a:t> </a:t>
            </a:r>
            <a:r>
              <a:rPr lang="en-US" dirty="0" smtClean="0"/>
              <a:t>items, such as Likert scale, partial credit items or other ordinal responses.</a:t>
            </a:r>
          </a:p>
        </p:txBody>
      </p:sp>
      <p:sp>
        <p:nvSpPr>
          <p:cNvPr id="8" name="Right Brace 7"/>
          <p:cNvSpPr/>
          <p:nvPr/>
        </p:nvSpPr>
        <p:spPr>
          <a:xfrm>
            <a:off x="6313359" y="2406688"/>
            <a:ext cx="406404" cy="874826"/>
          </a:xfrm>
          <a:prstGeom prst="rightBrace">
            <a:avLst>
              <a:gd name="adj1" fmla="val 45833"/>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6541640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7463"/>
            <a:ext cx="10515600" cy="1325563"/>
          </a:xfrm>
        </p:spPr>
        <p:txBody>
          <a:bodyPr/>
          <a:lstStyle/>
          <a:p>
            <a:r>
              <a:rPr lang="en-US" dirty="0" smtClean="0"/>
              <a:t>Likert scale</a:t>
            </a:r>
            <a:endParaRPr lang="en-US" dirty="0"/>
          </a:p>
        </p:txBody>
      </p:sp>
      <p:sp>
        <p:nvSpPr>
          <p:cNvPr id="8" name="Content Placeholder 2"/>
          <p:cNvSpPr txBox="1">
            <a:spLocks/>
          </p:cNvSpPr>
          <p:nvPr/>
        </p:nvSpPr>
        <p:spPr>
          <a:xfrm>
            <a:off x="838200" y="914400"/>
            <a:ext cx="5181600" cy="594359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smtClean="0"/>
              <a:t>Sum score is often used to summarize scores on questionnaires using Likert Scales. </a:t>
            </a:r>
          </a:p>
          <a:p>
            <a:pPr marL="0" indent="0">
              <a:buNone/>
            </a:pPr>
            <a:r>
              <a:rPr lang="en-US" sz="2600" dirty="0" smtClean="0"/>
              <a:t>What is the distance on a latent trait continuum between response options?</a:t>
            </a:r>
          </a:p>
          <a:p>
            <a:pPr marL="0" indent="0">
              <a:buNone/>
            </a:pPr>
            <a:endParaRPr lang="en-US" sz="2600" dirty="0" smtClean="0"/>
          </a:p>
          <a:p>
            <a:pPr marL="0" indent="0">
              <a:buNone/>
            </a:pPr>
            <a:r>
              <a:rPr lang="en-US" sz="2600" dirty="0" smtClean="0"/>
              <a:t>C:</a:t>
            </a:r>
            <a:endParaRPr lang="en-US" sz="2600" dirty="0"/>
          </a:p>
          <a:p>
            <a:pPr marL="0" indent="0">
              <a:buNone/>
            </a:pPr>
            <a:r>
              <a:rPr lang="en-US" sz="2600" dirty="0"/>
              <a:t>1. Disagree</a:t>
            </a:r>
          </a:p>
          <a:p>
            <a:pPr marL="0" indent="0">
              <a:buNone/>
            </a:pPr>
            <a:r>
              <a:rPr lang="en-US" sz="2600" dirty="0"/>
              <a:t>2. Somewhat </a:t>
            </a:r>
            <a:r>
              <a:rPr lang="en-US" sz="2600" dirty="0" smtClean="0"/>
              <a:t>Disagree</a:t>
            </a:r>
          </a:p>
          <a:p>
            <a:pPr marL="0" indent="0">
              <a:buNone/>
            </a:pPr>
            <a:r>
              <a:rPr lang="en-US" sz="2600" dirty="0"/>
              <a:t>3</a:t>
            </a:r>
            <a:r>
              <a:rPr lang="en-US" sz="2600" dirty="0" smtClean="0"/>
              <a:t>. Neither agree or disagree </a:t>
            </a:r>
            <a:endParaRPr lang="en-US" sz="2600" dirty="0"/>
          </a:p>
          <a:p>
            <a:pPr marL="0" indent="0">
              <a:buNone/>
            </a:pPr>
            <a:r>
              <a:rPr lang="en-US" sz="2600" dirty="0" smtClean="0"/>
              <a:t>4. </a:t>
            </a:r>
            <a:r>
              <a:rPr lang="en-US" sz="2600" dirty="0"/>
              <a:t>Somewhat Agree</a:t>
            </a:r>
          </a:p>
          <a:p>
            <a:pPr marL="0" indent="0">
              <a:buNone/>
            </a:pPr>
            <a:r>
              <a:rPr lang="en-US" sz="2600" dirty="0" smtClean="0"/>
              <a:t>5. </a:t>
            </a:r>
            <a:r>
              <a:rPr lang="en-US" sz="2600" dirty="0"/>
              <a:t>Agree</a:t>
            </a:r>
          </a:p>
          <a:p>
            <a:pPr marL="0" indent="0">
              <a:buNone/>
            </a:pPr>
            <a:endParaRPr lang="en-US" sz="2600" dirty="0" smtClean="0"/>
          </a:p>
        </p:txBody>
      </p:sp>
      <p:sp>
        <p:nvSpPr>
          <p:cNvPr id="9" name="Content Placeholder 2"/>
          <p:cNvSpPr txBox="1">
            <a:spLocks/>
          </p:cNvSpPr>
          <p:nvPr/>
        </p:nvSpPr>
        <p:spPr>
          <a:xfrm>
            <a:off x="6375400" y="365124"/>
            <a:ext cx="5181600" cy="64928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smtClean="0"/>
              <a:t>A:</a:t>
            </a:r>
          </a:p>
          <a:p>
            <a:pPr marL="0" indent="0">
              <a:buNone/>
            </a:pPr>
            <a:r>
              <a:rPr lang="en-US" sz="2600" dirty="0" smtClean="0"/>
              <a:t>1. Strongly Disagree</a:t>
            </a:r>
          </a:p>
          <a:p>
            <a:pPr marL="0" indent="0">
              <a:buNone/>
            </a:pPr>
            <a:r>
              <a:rPr lang="en-US" sz="2600" dirty="0" smtClean="0"/>
              <a:t>2. Disagree</a:t>
            </a:r>
          </a:p>
          <a:p>
            <a:pPr marL="0" indent="0">
              <a:buNone/>
            </a:pPr>
            <a:r>
              <a:rPr lang="en-US" sz="2600" dirty="0" smtClean="0"/>
              <a:t>3. Agree</a:t>
            </a:r>
          </a:p>
          <a:p>
            <a:pPr marL="0" indent="0">
              <a:buNone/>
            </a:pPr>
            <a:r>
              <a:rPr lang="en-US" sz="2600" dirty="0" smtClean="0"/>
              <a:t>4. Strongly Agree</a:t>
            </a:r>
          </a:p>
          <a:p>
            <a:pPr marL="0" indent="0">
              <a:buNone/>
            </a:pPr>
            <a:endParaRPr lang="en-US" sz="2600" dirty="0"/>
          </a:p>
          <a:p>
            <a:pPr marL="0" indent="0">
              <a:buNone/>
            </a:pPr>
            <a:r>
              <a:rPr lang="en-US" sz="2600" dirty="0" smtClean="0"/>
              <a:t>Vs. </a:t>
            </a:r>
          </a:p>
          <a:p>
            <a:pPr marL="0" indent="0">
              <a:buNone/>
            </a:pPr>
            <a:endParaRPr lang="en-US" sz="2600" dirty="0" smtClean="0"/>
          </a:p>
          <a:p>
            <a:pPr marL="0" indent="0">
              <a:buNone/>
            </a:pPr>
            <a:r>
              <a:rPr lang="en-US" sz="2600" dirty="0" smtClean="0"/>
              <a:t>B:</a:t>
            </a:r>
            <a:endParaRPr lang="en-US" sz="2600" dirty="0"/>
          </a:p>
          <a:p>
            <a:pPr marL="0" indent="0">
              <a:buNone/>
            </a:pPr>
            <a:r>
              <a:rPr lang="en-US" sz="2600" dirty="0"/>
              <a:t>1. </a:t>
            </a:r>
            <a:r>
              <a:rPr lang="en-US" sz="2600" dirty="0" smtClean="0"/>
              <a:t>Disagree</a:t>
            </a:r>
            <a:endParaRPr lang="en-US" sz="2600" dirty="0"/>
          </a:p>
          <a:p>
            <a:pPr marL="0" indent="0">
              <a:buNone/>
            </a:pPr>
            <a:r>
              <a:rPr lang="en-US" sz="2600" dirty="0"/>
              <a:t>2. </a:t>
            </a:r>
            <a:r>
              <a:rPr lang="en-US" sz="2600" dirty="0" smtClean="0"/>
              <a:t>Somewhat Disagree</a:t>
            </a:r>
            <a:endParaRPr lang="en-US" sz="2600" dirty="0"/>
          </a:p>
          <a:p>
            <a:pPr marL="0" indent="0">
              <a:buNone/>
            </a:pPr>
            <a:r>
              <a:rPr lang="en-US" sz="2600" dirty="0"/>
              <a:t>3. Somewhat </a:t>
            </a:r>
            <a:r>
              <a:rPr lang="en-US" sz="2600" dirty="0" smtClean="0"/>
              <a:t>Agree</a:t>
            </a:r>
            <a:endParaRPr lang="en-US" sz="2600" dirty="0"/>
          </a:p>
          <a:p>
            <a:pPr marL="0" indent="0">
              <a:buNone/>
            </a:pPr>
            <a:r>
              <a:rPr lang="en-US" sz="2600" dirty="0"/>
              <a:t>4. </a:t>
            </a:r>
            <a:r>
              <a:rPr lang="en-US" sz="2600" dirty="0" smtClean="0"/>
              <a:t>Agree</a:t>
            </a:r>
            <a:endParaRPr lang="en-US" sz="2600" dirty="0"/>
          </a:p>
          <a:p>
            <a:pPr marL="0" indent="0">
              <a:buNone/>
            </a:pPr>
            <a:endParaRPr lang="en-US" sz="2600" dirty="0" smtClean="0"/>
          </a:p>
          <a:p>
            <a:pPr marL="0" indent="0">
              <a:buNone/>
            </a:pPr>
            <a:endParaRPr lang="en-US" sz="2600" dirty="0" smtClean="0"/>
          </a:p>
        </p:txBody>
      </p:sp>
    </p:spTree>
    <p:extLst>
      <p:ext uri="{BB962C8B-B14F-4D97-AF65-F5344CB8AC3E}">
        <p14:creationId xmlns:p14="http://schemas.microsoft.com/office/powerpoint/2010/main" val="25465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xEl>
                                              <p:pRg st="7" end="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Other types of IRT models</a:t>
            </a:r>
            <a:endParaRPr lang="en-US" dirty="0"/>
          </a:p>
        </p:txBody>
      </p:sp>
      <p:sp>
        <p:nvSpPr>
          <p:cNvPr id="4" name="Content Placeholder 2"/>
          <p:cNvSpPr txBox="1">
            <a:spLocks/>
          </p:cNvSpPr>
          <p:nvPr/>
        </p:nvSpPr>
        <p:spPr>
          <a:xfrm>
            <a:off x="838200" y="1476260"/>
            <a:ext cx="5181600" cy="562961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Multidimensional </a:t>
            </a:r>
            <a:r>
              <a:rPr lang="en-US" dirty="0" smtClean="0"/>
              <a:t>models:</a:t>
            </a:r>
            <a:endParaRPr lang="en-US" dirty="0"/>
          </a:p>
          <a:p>
            <a:r>
              <a:rPr lang="en-GB" dirty="0" err="1"/>
              <a:t>Reckase</a:t>
            </a:r>
            <a:r>
              <a:rPr lang="en-GB" dirty="0"/>
              <a:t>, M. D. (2009). Multidimensional item response theory models. Springer, New York, NY.</a:t>
            </a:r>
          </a:p>
          <a:p>
            <a:pPr marL="0" indent="0">
              <a:buNone/>
            </a:pPr>
            <a:r>
              <a:rPr lang="en-US" dirty="0"/>
              <a:t>Explanatory </a:t>
            </a:r>
            <a:r>
              <a:rPr lang="en-US" dirty="0" smtClean="0"/>
              <a:t>models:</a:t>
            </a:r>
            <a:endParaRPr lang="en-US" dirty="0"/>
          </a:p>
          <a:p>
            <a:r>
              <a:rPr lang="en-GB" dirty="0"/>
              <a:t>De </a:t>
            </a:r>
            <a:r>
              <a:rPr lang="en-GB" dirty="0" err="1"/>
              <a:t>Boeck</a:t>
            </a:r>
            <a:r>
              <a:rPr lang="en-GB" dirty="0"/>
              <a:t>, P., &amp; Wilson, M. (2004). Explanatory item response models: A generalized linear and nonlinear approach. Springer Science &amp; Business Media.</a:t>
            </a:r>
            <a:endParaRPr lang="en-US" dirty="0"/>
          </a:p>
        </p:txBody>
      </p:sp>
      <p:sp>
        <p:nvSpPr>
          <p:cNvPr id="5" name="Content Placeholder 2"/>
          <p:cNvSpPr txBox="1">
            <a:spLocks/>
          </p:cNvSpPr>
          <p:nvPr/>
        </p:nvSpPr>
        <p:spPr>
          <a:xfrm>
            <a:off x="6096000" y="1476260"/>
            <a:ext cx="5181600" cy="50457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smtClean="0"/>
              <a:t>And </a:t>
            </a:r>
            <a:r>
              <a:rPr lang="en-US" dirty="0" smtClean="0"/>
              <a:t>many</a:t>
            </a:r>
            <a:r>
              <a:rPr lang="nb-NO" dirty="0" smtClean="0"/>
              <a:t> more:</a:t>
            </a:r>
            <a:endParaRPr lang="en-GB" dirty="0" smtClean="0"/>
          </a:p>
          <a:p>
            <a:r>
              <a:rPr lang="en-GB" dirty="0" smtClean="0"/>
              <a:t>van </a:t>
            </a:r>
            <a:r>
              <a:rPr lang="en-GB" dirty="0"/>
              <a:t>der Linden, </a:t>
            </a:r>
            <a:r>
              <a:rPr lang="en-GB" dirty="0" err="1"/>
              <a:t>Wim</a:t>
            </a:r>
            <a:r>
              <a:rPr lang="en-GB" dirty="0"/>
              <a:t> J., ed. </a:t>
            </a:r>
            <a:r>
              <a:rPr lang="en-GB" i="1" dirty="0"/>
              <a:t>Handbook of Item Response Theory: Volume 1: Models</a:t>
            </a:r>
            <a:r>
              <a:rPr lang="en-GB" dirty="0"/>
              <a:t>. CRC Press, 2016</a:t>
            </a:r>
            <a:r>
              <a:rPr lang="en-GB" dirty="0" smtClean="0"/>
              <a:t>.</a:t>
            </a:r>
          </a:p>
          <a:p>
            <a:pPr marL="0" indent="0">
              <a:buNone/>
            </a:pPr>
            <a:endParaRPr lang="en-US" dirty="0" smtClean="0"/>
          </a:p>
        </p:txBody>
      </p:sp>
    </p:spTree>
    <p:extLst>
      <p:ext uri="{BB962C8B-B14F-4D97-AF65-F5344CB8AC3E}">
        <p14:creationId xmlns:p14="http://schemas.microsoft.com/office/powerpoint/2010/main" val="1935154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3-Parameter </a:t>
            </a:r>
            <a:r>
              <a:rPr lang="nb-NO" dirty="0" err="1" smtClean="0"/>
              <a:t>logistic</a:t>
            </a:r>
            <a:r>
              <a:rPr lang="nb-NO" dirty="0" smtClean="0"/>
              <a:t> </a:t>
            </a:r>
            <a:r>
              <a:rPr lang="nb-NO" dirty="0" err="1" smtClean="0"/>
              <a:t>model</a:t>
            </a:r>
            <a:r>
              <a:rPr lang="nb-NO" dirty="0" smtClean="0"/>
              <a:t> (3PL)</a:t>
            </a:r>
            <a:endParaRPr lang="nb-NO" dirty="0"/>
          </a:p>
        </p:txBody>
      </p:sp>
      <p:sp>
        <p:nvSpPr>
          <p:cNvPr id="4" name="Rectangle 3"/>
          <p:cNvSpPr/>
          <p:nvPr/>
        </p:nvSpPr>
        <p:spPr>
          <a:xfrm>
            <a:off x="8350519" y="4102771"/>
            <a:ext cx="3841481" cy="27552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b-NO" dirty="0" smtClean="0"/>
              <a:t>R-</a:t>
            </a:r>
            <a:r>
              <a:rPr lang="nb-NO" dirty="0" err="1" smtClean="0"/>
              <a:t>code</a:t>
            </a:r>
            <a:r>
              <a:rPr lang="nb-NO" dirty="0" smtClean="0"/>
              <a:t> to </a:t>
            </a:r>
            <a:r>
              <a:rPr lang="nb-NO" dirty="0" err="1" smtClean="0"/>
              <a:t>open</a:t>
            </a:r>
            <a:r>
              <a:rPr lang="nb-NO" dirty="0" smtClean="0"/>
              <a:t> </a:t>
            </a:r>
            <a:r>
              <a:rPr lang="en-US" dirty="0" smtClean="0"/>
              <a:t>interactive display for item plots using the shiny interface: </a:t>
            </a:r>
            <a:endParaRPr lang="nb-NO" dirty="0" smtClean="0"/>
          </a:p>
          <a:p>
            <a:endParaRPr lang="nb-NO" dirty="0" smtClean="0"/>
          </a:p>
          <a:p>
            <a:pPr lvl="1"/>
            <a:r>
              <a:rPr lang="nb-NO" dirty="0" smtClean="0"/>
              <a:t>### </a:t>
            </a:r>
            <a:r>
              <a:rPr lang="nb-NO" dirty="0" err="1" smtClean="0"/>
              <a:t>Packages</a:t>
            </a:r>
            <a:endParaRPr lang="nb-NO" dirty="0"/>
          </a:p>
          <a:p>
            <a:pPr lvl="1"/>
            <a:r>
              <a:rPr lang="nb-NO" dirty="0" err="1" smtClean="0"/>
              <a:t>library</a:t>
            </a:r>
            <a:r>
              <a:rPr lang="nb-NO" dirty="0" smtClean="0"/>
              <a:t>(</a:t>
            </a:r>
            <a:r>
              <a:rPr lang="nb-NO" dirty="0" err="1" smtClean="0"/>
              <a:t>mirt</a:t>
            </a:r>
            <a:r>
              <a:rPr lang="nb-NO" dirty="0" smtClean="0"/>
              <a:t>)</a:t>
            </a:r>
          </a:p>
          <a:p>
            <a:pPr lvl="1"/>
            <a:r>
              <a:rPr lang="nb-NO" dirty="0" err="1" smtClean="0"/>
              <a:t>library</a:t>
            </a:r>
            <a:r>
              <a:rPr lang="nb-NO" dirty="0" smtClean="0"/>
              <a:t>(</a:t>
            </a:r>
            <a:r>
              <a:rPr lang="nb-NO" dirty="0" err="1" smtClean="0"/>
              <a:t>shiny</a:t>
            </a:r>
            <a:r>
              <a:rPr lang="nb-NO" dirty="0" smtClean="0"/>
              <a:t>)</a:t>
            </a:r>
          </a:p>
          <a:p>
            <a:pPr lvl="1"/>
            <a:r>
              <a:rPr lang="nb-NO" dirty="0" smtClean="0"/>
              <a:t>### </a:t>
            </a:r>
            <a:r>
              <a:rPr lang="nb-NO" dirty="0" err="1" smtClean="0"/>
              <a:t>Shiny</a:t>
            </a:r>
            <a:r>
              <a:rPr lang="nb-NO" dirty="0" smtClean="0"/>
              <a:t> display</a:t>
            </a:r>
          </a:p>
          <a:p>
            <a:pPr lvl="1"/>
            <a:r>
              <a:rPr lang="nb-NO" dirty="0" err="1" smtClean="0"/>
              <a:t>itemplot</a:t>
            </a:r>
            <a:r>
              <a:rPr lang="nb-NO" dirty="0" smtClean="0"/>
              <a:t>(</a:t>
            </a:r>
            <a:r>
              <a:rPr lang="nb-NO" dirty="0" err="1" smtClean="0"/>
              <a:t>shiny</a:t>
            </a:r>
            <a:r>
              <a:rPr lang="nb-NO" dirty="0" smtClean="0"/>
              <a:t> = T)</a:t>
            </a:r>
            <a:endParaRPr lang="nb-NO" dirty="0"/>
          </a:p>
        </p:txBody>
      </p:sp>
      <mc:AlternateContent xmlns:mc="http://schemas.openxmlformats.org/markup-compatibility/2006" xmlns:a14="http://schemas.microsoft.com/office/drawing/2010/main">
        <mc:Choice Requires="a14">
          <p:sp>
            <p:nvSpPr>
              <p:cNvPr id="5" name="TextBox 4"/>
              <p:cNvSpPr txBox="1"/>
              <p:nvPr/>
            </p:nvSpPr>
            <p:spPr>
              <a:xfrm>
                <a:off x="657470" y="2210581"/>
                <a:ext cx="6654578" cy="8428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nb-NO" sz="2800" b="0" i="1" smtClean="0">
                              <a:latin typeface="Cambria Math" panose="02040503050406030204" pitchFamily="18" charset="0"/>
                            </a:rPr>
                          </m:ctrlPr>
                        </m:sSubPr>
                        <m:e>
                          <m:r>
                            <a:rPr lang="nb-NO" sz="2800" b="0" i="1" smtClean="0">
                              <a:latin typeface="Cambria Math" panose="02040503050406030204" pitchFamily="18" charset="0"/>
                            </a:rPr>
                            <m:t>𝑝</m:t>
                          </m:r>
                        </m:e>
                        <m:sub>
                          <m:r>
                            <a:rPr lang="nb-NO" sz="2800" b="0" i="1" smtClean="0">
                              <a:latin typeface="Cambria Math" panose="02040503050406030204" pitchFamily="18" charset="0"/>
                            </a:rPr>
                            <m:t>𝑖</m:t>
                          </m:r>
                        </m:sub>
                      </m:sSub>
                      <m:d>
                        <m:dPr>
                          <m:ctrlPr>
                            <a:rPr lang="nb-NO" sz="2800" b="0" i="1" smtClean="0">
                              <a:latin typeface="Cambria Math" panose="02040503050406030204" pitchFamily="18" charset="0"/>
                            </a:rPr>
                          </m:ctrlPr>
                        </m:dPr>
                        <m:e>
                          <m:r>
                            <a:rPr lang="nb-NO" sz="2800" b="0" i="1" smtClean="0">
                              <a:latin typeface="Cambria Math" panose="02040503050406030204" pitchFamily="18" charset="0"/>
                            </a:rPr>
                            <m:t>𝑥</m:t>
                          </m:r>
                          <m:r>
                            <a:rPr lang="nb-NO" sz="2800" b="0" i="1" smtClean="0">
                              <a:latin typeface="Cambria Math" panose="02040503050406030204" pitchFamily="18" charset="0"/>
                            </a:rPr>
                            <m:t>=1</m:t>
                          </m:r>
                        </m:e>
                        <m:e>
                          <m:r>
                            <a:rPr lang="nb-NO" sz="2800" b="0" i="1" smtClean="0">
                              <a:latin typeface="Cambria Math" panose="02040503050406030204" pitchFamily="18" charset="0"/>
                            </a:rPr>
                            <m:t>𝜃</m:t>
                          </m:r>
                          <m:r>
                            <a:rPr lang="nb-NO" sz="2800" b="0" i="1" smtClean="0">
                              <a:latin typeface="Cambria Math" panose="02040503050406030204" pitchFamily="18" charset="0"/>
                            </a:rPr>
                            <m:t>, </m:t>
                          </m:r>
                          <m:sSub>
                            <m:sSubPr>
                              <m:ctrlPr>
                                <a:rPr lang="nb-NO" sz="2800" b="0" i="1" smtClean="0">
                                  <a:solidFill>
                                    <a:srgbClr val="00B050"/>
                                  </a:solidFill>
                                  <a:latin typeface="Cambria Math" panose="02040503050406030204" pitchFamily="18" charset="0"/>
                                </a:rPr>
                              </m:ctrlPr>
                            </m:sSubPr>
                            <m:e>
                              <m:r>
                                <a:rPr lang="nb-NO" sz="2800" b="0" i="1" smtClean="0">
                                  <a:solidFill>
                                    <a:srgbClr val="00B050"/>
                                  </a:solidFill>
                                  <a:latin typeface="Cambria Math" panose="02040503050406030204" pitchFamily="18" charset="0"/>
                                </a:rPr>
                                <m:t>𝑎</m:t>
                              </m:r>
                            </m:e>
                            <m:sub>
                              <m:r>
                                <a:rPr lang="nb-NO" sz="2800" b="0" i="1" smtClean="0">
                                  <a:solidFill>
                                    <a:srgbClr val="00B050"/>
                                  </a:solidFill>
                                  <a:latin typeface="Cambria Math" panose="02040503050406030204" pitchFamily="18" charset="0"/>
                                </a:rPr>
                                <m:t>𝑖</m:t>
                              </m:r>
                            </m:sub>
                          </m:sSub>
                          <m:r>
                            <a:rPr lang="nb-NO" sz="2800" b="0" i="1" smtClean="0">
                              <a:latin typeface="Cambria Math" panose="02040503050406030204" pitchFamily="18" charset="0"/>
                            </a:rPr>
                            <m:t>, </m:t>
                          </m:r>
                          <m:sSub>
                            <m:sSubPr>
                              <m:ctrlPr>
                                <a:rPr lang="nb-NO" sz="2800" b="0" i="1" smtClean="0">
                                  <a:solidFill>
                                    <a:schemeClr val="accent1"/>
                                  </a:solidFill>
                                  <a:latin typeface="Cambria Math" panose="02040503050406030204" pitchFamily="18" charset="0"/>
                                </a:rPr>
                              </m:ctrlPr>
                            </m:sSubPr>
                            <m:e>
                              <m:r>
                                <a:rPr lang="nb-NO" sz="2800" b="0" i="1" smtClean="0">
                                  <a:solidFill>
                                    <a:schemeClr val="accent1"/>
                                  </a:solidFill>
                                  <a:latin typeface="Cambria Math" panose="02040503050406030204" pitchFamily="18" charset="0"/>
                                </a:rPr>
                                <m:t>𝑑</m:t>
                              </m:r>
                            </m:e>
                            <m:sub>
                              <m:r>
                                <a:rPr lang="nb-NO" sz="2800" b="0" i="1" smtClean="0">
                                  <a:solidFill>
                                    <a:schemeClr val="accent1"/>
                                  </a:solidFill>
                                  <a:latin typeface="Cambria Math" panose="02040503050406030204" pitchFamily="18" charset="0"/>
                                </a:rPr>
                                <m:t>𝑖</m:t>
                              </m:r>
                            </m:sub>
                          </m:sSub>
                          <m:r>
                            <a:rPr lang="nb-NO" sz="2800" b="0" i="1" smtClean="0">
                              <a:latin typeface="Cambria Math" panose="02040503050406030204" pitchFamily="18" charset="0"/>
                            </a:rPr>
                            <m:t>, </m:t>
                          </m:r>
                          <m:sSub>
                            <m:sSubPr>
                              <m:ctrlPr>
                                <a:rPr lang="nb-NO" sz="2800" b="0" i="1" smtClean="0">
                                  <a:solidFill>
                                    <a:srgbClr val="FFC000"/>
                                  </a:solidFill>
                                  <a:latin typeface="Cambria Math" panose="02040503050406030204" pitchFamily="18" charset="0"/>
                                </a:rPr>
                              </m:ctrlPr>
                            </m:sSubPr>
                            <m:e>
                              <m:r>
                                <a:rPr lang="nb-NO" sz="2800" b="0" i="1" smtClean="0">
                                  <a:solidFill>
                                    <a:srgbClr val="FFC000"/>
                                  </a:solidFill>
                                  <a:latin typeface="Cambria Math" panose="02040503050406030204" pitchFamily="18" charset="0"/>
                                </a:rPr>
                                <m:t>𝑔</m:t>
                              </m:r>
                            </m:e>
                            <m:sub>
                              <m:r>
                                <a:rPr lang="nb-NO" sz="2800" b="0" i="1" smtClean="0">
                                  <a:solidFill>
                                    <a:srgbClr val="FFC000"/>
                                  </a:solidFill>
                                  <a:latin typeface="Cambria Math" panose="02040503050406030204" pitchFamily="18" charset="0"/>
                                </a:rPr>
                                <m:t>𝑖</m:t>
                              </m:r>
                            </m:sub>
                          </m:sSub>
                        </m:e>
                      </m:d>
                      <m:r>
                        <a:rPr lang="nb-NO" sz="2800" i="1" smtClean="0">
                          <a:latin typeface="Cambria Math" panose="02040503050406030204" pitchFamily="18" charset="0"/>
                        </a:rPr>
                        <m:t>=</m:t>
                      </m:r>
                      <m:sSub>
                        <m:sSubPr>
                          <m:ctrlPr>
                            <a:rPr lang="nb-NO" sz="2800" b="0" i="1" smtClean="0">
                              <a:solidFill>
                                <a:srgbClr val="FFC000"/>
                              </a:solidFill>
                              <a:latin typeface="Cambria Math" panose="02040503050406030204" pitchFamily="18" charset="0"/>
                            </a:rPr>
                          </m:ctrlPr>
                        </m:sSubPr>
                        <m:e>
                          <m:r>
                            <a:rPr lang="nb-NO" sz="2800" b="0" i="1" smtClean="0">
                              <a:solidFill>
                                <a:srgbClr val="FFC000"/>
                              </a:solidFill>
                              <a:latin typeface="Cambria Math" panose="02040503050406030204" pitchFamily="18" charset="0"/>
                            </a:rPr>
                            <m:t>𝑔</m:t>
                          </m:r>
                        </m:e>
                        <m:sub>
                          <m:r>
                            <a:rPr lang="nb-NO" sz="2800" b="0" i="1" smtClean="0">
                              <a:solidFill>
                                <a:srgbClr val="FFC000"/>
                              </a:solidFill>
                              <a:latin typeface="Cambria Math" panose="02040503050406030204" pitchFamily="18" charset="0"/>
                            </a:rPr>
                            <m:t>𝑖</m:t>
                          </m:r>
                        </m:sub>
                      </m:sSub>
                      <m:r>
                        <a:rPr lang="nb-NO" sz="2800" b="0" i="1" smtClean="0">
                          <a:latin typeface="Cambria Math" panose="02040503050406030204" pitchFamily="18" charset="0"/>
                        </a:rPr>
                        <m:t>+</m:t>
                      </m:r>
                      <m:f>
                        <m:fPr>
                          <m:ctrlPr>
                            <a:rPr lang="nb-NO" sz="2800" b="0" i="1" smtClean="0">
                              <a:latin typeface="Cambria Math" panose="02040503050406030204" pitchFamily="18" charset="0"/>
                            </a:rPr>
                          </m:ctrlPr>
                        </m:fPr>
                        <m:num>
                          <m:r>
                            <a:rPr lang="nb-NO" sz="2800" b="0" i="1" smtClean="0">
                              <a:latin typeface="Cambria Math" panose="02040503050406030204" pitchFamily="18" charset="0"/>
                            </a:rPr>
                            <m:t>1−</m:t>
                          </m:r>
                          <m:sSub>
                            <m:sSubPr>
                              <m:ctrlPr>
                                <a:rPr lang="nb-NO" sz="2800" b="0" i="1" smtClean="0">
                                  <a:solidFill>
                                    <a:srgbClr val="FFC000"/>
                                  </a:solidFill>
                                  <a:latin typeface="Cambria Math" panose="02040503050406030204" pitchFamily="18" charset="0"/>
                                </a:rPr>
                              </m:ctrlPr>
                            </m:sSubPr>
                            <m:e>
                              <m:r>
                                <a:rPr lang="nb-NO" sz="2800" b="0" i="1" smtClean="0">
                                  <a:solidFill>
                                    <a:srgbClr val="FFC000"/>
                                  </a:solidFill>
                                  <a:latin typeface="Cambria Math" panose="02040503050406030204" pitchFamily="18" charset="0"/>
                                </a:rPr>
                                <m:t>𝑔</m:t>
                              </m:r>
                            </m:e>
                            <m:sub>
                              <m:r>
                                <a:rPr lang="nb-NO" sz="2800" b="0" i="1" smtClean="0">
                                  <a:solidFill>
                                    <a:srgbClr val="FFC000"/>
                                  </a:solidFill>
                                  <a:latin typeface="Cambria Math" panose="02040503050406030204" pitchFamily="18" charset="0"/>
                                </a:rPr>
                                <m:t>𝑖</m:t>
                              </m:r>
                            </m:sub>
                          </m:sSub>
                        </m:num>
                        <m:den>
                          <m:r>
                            <a:rPr lang="nb-NO" sz="2800" b="0" i="1" smtClean="0">
                              <a:latin typeface="Cambria Math" panose="02040503050406030204" pitchFamily="18" charset="0"/>
                            </a:rPr>
                            <m:t>1+</m:t>
                          </m:r>
                          <m:sSup>
                            <m:sSupPr>
                              <m:ctrlPr>
                                <a:rPr lang="nb-NO" sz="2800" b="0" i="1" smtClean="0">
                                  <a:latin typeface="Cambria Math" panose="02040503050406030204" pitchFamily="18" charset="0"/>
                                </a:rPr>
                              </m:ctrlPr>
                            </m:sSupPr>
                            <m:e>
                              <m:r>
                                <a:rPr lang="nb-NO" sz="2800" b="0" i="1" smtClean="0">
                                  <a:latin typeface="Cambria Math" panose="02040503050406030204" pitchFamily="18" charset="0"/>
                                </a:rPr>
                                <m:t>𝑒</m:t>
                              </m:r>
                            </m:e>
                            <m:sup>
                              <m:r>
                                <a:rPr lang="nb-NO" sz="2800" b="0" i="1" smtClean="0">
                                  <a:latin typeface="Cambria Math" panose="02040503050406030204" pitchFamily="18" charset="0"/>
                                </a:rPr>
                                <m:t>−</m:t>
                              </m:r>
                              <m:sSub>
                                <m:sSubPr>
                                  <m:ctrlPr>
                                    <a:rPr lang="nb-NO" sz="2800" b="0" i="1" smtClean="0">
                                      <a:solidFill>
                                        <a:srgbClr val="00B050"/>
                                      </a:solidFill>
                                      <a:latin typeface="Cambria Math" panose="02040503050406030204" pitchFamily="18" charset="0"/>
                                    </a:rPr>
                                  </m:ctrlPr>
                                </m:sSubPr>
                                <m:e>
                                  <m:r>
                                    <a:rPr lang="nb-NO" sz="2800" b="0" i="1" smtClean="0">
                                      <a:solidFill>
                                        <a:srgbClr val="00B050"/>
                                      </a:solidFill>
                                      <a:latin typeface="Cambria Math" panose="02040503050406030204" pitchFamily="18" charset="0"/>
                                    </a:rPr>
                                    <m:t>𝑎</m:t>
                                  </m:r>
                                </m:e>
                                <m:sub>
                                  <m:r>
                                    <a:rPr lang="nb-NO" sz="2800" b="0" i="1" smtClean="0">
                                      <a:solidFill>
                                        <a:srgbClr val="00B050"/>
                                      </a:solidFill>
                                      <a:latin typeface="Cambria Math" panose="02040503050406030204" pitchFamily="18" charset="0"/>
                                    </a:rPr>
                                    <m:t>𝑖</m:t>
                                  </m:r>
                                </m:sub>
                              </m:sSub>
                              <m:d>
                                <m:dPr>
                                  <m:ctrlPr>
                                    <a:rPr lang="nb-NO" sz="2800" b="0" i="1" smtClean="0">
                                      <a:latin typeface="Cambria Math" panose="02040503050406030204" pitchFamily="18" charset="0"/>
                                    </a:rPr>
                                  </m:ctrlPr>
                                </m:dPr>
                                <m:e>
                                  <m:r>
                                    <a:rPr lang="nb-NO" sz="2800" b="0" i="1" smtClean="0">
                                      <a:latin typeface="Cambria Math" panose="02040503050406030204" pitchFamily="18" charset="0"/>
                                    </a:rPr>
                                    <m:t>𝜃</m:t>
                                  </m:r>
                                  <m:r>
                                    <a:rPr lang="nb-NO" sz="2800" b="0" i="1" smtClean="0">
                                      <a:latin typeface="Cambria Math" panose="02040503050406030204" pitchFamily="18" charset="0"/>
                                    </a:rPr>
                                    <m:t>−</m:t>
                                  </m:r>
                                  <m:sSub>
                                    <m:sSubPr>
                                      <m:ctrlPr>
                                        <a:rPr lang="nb-NO" sz="2800" b="0" i="1" smtClean="0">
                                          <a:solidFill>
                                            <a:schemeClr val="accent1"/>
                                          </a:solidFill>
                                          <a:latin typeface="Cambria Math" panose="02040503050406030204" pitchFamily="18" charset="0"/>
                                        </a:rPr>
                                      </m:ctrlPr>
                                    </m:sSubPr>
                                    <m:e>
                                      <m:r>
                                        <a:rPr lang="nb-NO" sz="2800" b="0" i="1" smtClean="0">
                                          <a:solidFill>
                                            <a:schemeClr val="accent1"/>
                                          </a:solidFill>
                                          <a:latin typeface="Cambria Math" panose="02040503050406030204" pitchFamily="18" charset="0"/>
                                        </a:rPr>
                                        <m:t>𝑑</m:t>
                                      </m:r>
                                    </m:e>
                                    <m:sub>
                                      <m:r>
                                        <a:rPr lang="nb-NO" sz="2800" b="0" i="1" smtClean="0">
                                          <a:solidFill>
                                            <a:schemeClr val="accent1"/>
                                          </a:solidFill>
                                          <a:latin typeface="Cambria Math" panose="02040503050406030204" pitchFamily="18" charset="0"/>
                                        </a:rPr>
                                        <m:t>𝑖</m:t>
                                      </m:r>
                                    </m:sub>
                                  </m:sSub>
                                </m:e>
                              </m:d>
                            </m:sup>
                          </m:sSup>
                        </m:den>
                      </m:f>
                    </m:oMath>
                  </m:oMathPara>
                </a14:m>
                <a:endParaRPr lang="nb-NO" dirty="0"/>
              </a:p>
            </p:txBody>
          </p:sp>
        </mc:Choice>
        <mc:Fallback xmlns="">
          <p:sp>
            <p:nvSpPr>
              <p:cNvPr id="5" name="TextBox 4"/>
              <p:cNvSpPr txBox="1">
                <a:spLocks noRot="1" noChangeAspect="1" noMove="1" noResize="1" noEditPoints="1" noAdjustHandles="1" noChangeArrowheads="1" noChangeShapeType="1" noTextEdit="1"/>
              </p:cNvSpPr>
              <p:nvPr/>
            </p:nvSpPr>
            <p:spPr>
              <a:xfrm>
                <a:off x="657470" y="2210581"/>
                <a:ext cx="6654578" cy="842859"/>
              </a:xfrm>
              <a:prstGeom prst="rect">
                <a:avLst/>
              </a:prstGeom>
              <a:blipFill>
                <a:blip r:embed="rId3"/>
                <a:stretch>
                  <a:fillRect/>
                </a:stretch>
              </a:blipFill>
            </p:spPr>
            <p:txBody>
              <a:bodyPr/>
              <a:lstStyle/>
              <a:p>
                <a:r>
                  <a:rPr lang="en-GB">
                    <a:noFill/>
                  </a:rPr>
                  <a:t> </a:t>
                </a:r>
              </a:p>
            </p:txBody>
          </p:sp>
        </mc:Fallback>
      </mc:AlternateContent>
      <p:pic>
        <p:nvPicPr>
          <p:cNvPr id="7" name="Picture 6"/>
          <p:cNvPicPr>
            <a:picLocks noChangeAspect="1"/>
          </p:cNvPicPr>
          <p:nvPr/>
        </p:nvPicPr>
        <p:blipFill>
          <a:blip r:embed="rId4"/>
          <a:stretch>
            <a:fillRect/>
          </a:stretch>
        </p:blipFill>
        <p:spPr>
          <a:xfrm>
            <a:off x="8350519" y="0"/>
            <a:ext cx="3982157" cy="4138863"/>
          </a:xfrm>
          <a:prstGeom prst="rect">
            <a:avLst/>
          </a:prstGeom>
        </p:spPr>
      </p:pic>
      <mc:AlternateContent xmlns:mc="http://schemas.openxmlformats.org/markup-compatibility/2006" xmlns:a14="http://schemas.microsoft.com/office/drawing/2010/main">
        <mc:Choice Requires="a14">
          <p:sp>
            <p:nvSpPr>
              <p:cNvPr id="8" name="Text Placeholder 3"/>
              <p:cNvSpPr txBox="1">
                <a:spLocks/>
              </p:cNvSpPr>
              <p:nvPr/>
            </p:nvSpPr>
            <p:spPr>
              <a:xfrm>
                <a:off x="839788" y="3765884"/>
                <a:ext cx="6848391" cy="29838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14:m>
                  <m:oMath xmlns:m="http://schemas.openxmlformats.org/officeDocument/2006/math">
                    <m:r>
                      <a:rPr lang="nb-NO" b="0" i="1" smtClean="0">
                        <a:latin typeface="Cambria Math" panose="02040503050406030204" pitchFamily="18" charset="0"/>
                      </a:rPr>
                      <m:t>𝜃</m:t>
                    </m:r>
                  </m:oMath>
                </a14:m>
                <a:r>
                  <a:rPr lang="en-GB" dirty="0" smtClean="0"/>
                  <a:t> - ability level.</a:t>
                </a:r>
              </a:p>
              <a:p>
                <a:pPr marL="0" indent="0">
                  <a:buNone/>
                </a:pPr>
                <a14:m>
                  <m:oMath xmlns:m="http://schemas.openxmlformats.org/officeDocument/2006/math">
                    <m:sSub>
                      <m:sSubPr>
                        <m:ctrlPr>
                          <a:rPr lang="en-GB" i="1" smtClean="0">
                            <a:solidFill>
                              <a:srgbClr val="00B050"/>
                            </a:solidFill>
                            <a:latin typeface="Cambria Math" panose="02040503050406030204" pitchFamily="18" charset="0"/>
                          </a:rPr>
                        </m:ctrlPr>
                      </m:sSubPr>
                      <m:e>
                        <m:r>
                          <a:rPr lang="en-GB" i="1">
                            <a:solidFill>
                              <a:srgbClr val="00B050"/>
                            </a:solidFill>
                            <a:latin typeface="Cambria Math" panose="02040503050406030204" pitchFamily="18" charset="0"/>
                          </a:rPr>
                          <m:t>𝑎</m:t>
                        </m:r>
                      </m:e>
                      <m:sub>
                        <m:r>
                          <a:rPr lang="en-GB" i="1">
                            <a:solidFill>
                              <a:srgbClr val="00B050"/>
                            </a:solidFill>
                            <a:latin typeface="Cambria Math" panose="02040503050406030204" pitchFamily="18" charset="0"/>
                          </a:rPr>
                          <m:t>𝑖</m:t>
                        </m:r>
                      </m:sub>
                    </m:sSub>
                  </m:oMath>
                </a14:m>
                <a:r>
                  <a:rPr lang="en-GB" dirty="0" smtClean="0">
                    <a:solidFill>
                      <a:srgbClr val="00B050"/>
                    </a:solidFill>
                  </a:rPr>
                  <a:t> - discrimination of item </a:t>
                </a:r>
                <a14:m>
                  <m:oMath xmlns:m="http://schemas.openxmlformats.org/officeDocument/2006/math">
                    <m:r>
                      <a:rPr lang="nb-NO" b="0" i="1" smtClean="0">
                        <a:solidFill>
                          <a:srgbClr val="00B050"/>
                        </a:solidFill>
                        <a:latin typeface="Cambria Math" panose="02040503050406030204" pitchFamily="18" charset="0"/>
                      </a:rPr>
                      <m:t>𝑖</m:t>
                    </m:r>
                  </m:oMath>
                </a14:m>
                <a:r>
                  <a:rPr lang="en-GB" dirty="0" smtClean="0">
                    <a:solidFill>
                      <a:srgbClr val="00B050"/>
                    </a:solidFill>
                  </a:rPr>
                  <a:t>.</a:t>
                </a:r>
              </a:p>
              <a:p>
                <a:pPr marL="0" indent="0">
                  <a:buNone/>
                </a:pPr>
                <a14:m>
                  <m:oMath xmlns:m="http://schemas.openxmlformats.org/officeDocument/2006/math">
                    <m:sSub>
                      <m:sSubPr>
                        <m:ctrlPr>
                          <a:rPr lang="en-GB" i="1" smtClean="0">
                            <a:solidFill>
                              <a:schemeClr val="accent1"/>
                            </a:solidFill>
                            <a:latin typeface="Cambria Math" panose="02040503050406030204" pitchFamily="18" charset="0"/>
                          </a:rPr>
                        </m:ctrlPr>
                      </m:sSubPr>
                      <m:e>
                        <m:r>
                          <a:rPr lang="nb-NO" b="0" i="1" smtClean="0">
                            <a:solidFill>
                              <a:schemeClr val="accent1"/>
                            </a:solidFill>
                            <a:latin typeface="Cambria Math" panose="02040503050406030204" pitchFamily="18" charset="0"/>
                          </a:rPr>
                          <m:t>𝑑</m:t>
                        </m:r>
                      </m:e>
                      <m:sub>
                        <m:r>
                          <a:rPr lang="en-GB" i="1">
                            <a:solidFill>
                              <a:schemeClr val="accent1"/>
                            </a:solidFill>
                            <a:latin typeface="Cambria Math" panose="02040503050406030204" pitchFamily="18" charset="0"/>
                          </a:rPr>
                          <m:t>𝑖</m:t>
                        </m:r>
                      </m:sub>
                    </m:sSub>
                    <m:r>
                      <a:rPr lang="en-GB" i="1">
                        <a:solidFill>
                          <a:schemeClr val="accent1"/>
                        </a:solidFill>
                        <a:latin typeface="Cambria Math" panose="02040503050406030204" pitchFamily="18" charset="0"/>
                      </a:rPr>
                      <m:t> </m:t>
                    </m:r>
                  </m:oMath>
                </a14:m>
                <a:r>
                  <a:rPr lang="en-GB" dirty="0" smtClean="0">
                    <a:solidFill>
                      <a:schemeClr val="accent1"/>
                    </a:solidFill>
                  </a:rPr>
                  <a:t>- difficulty of item </a:t>
                </a:r>
                <a14:m>
                  <m:oMath xmlns:m="http://schemas.openxmlformats.org/officeDocument/2006/math">
                    <m:r>
                      <a:rPr lang="nb-NO" b="0" i="1" smtClean="0">
                        <a:solidFill>
                          <a:schemeClr val="accent1"/>
                        </a:solidFill>
                        <a:latin typeface="Cambria Math" panose="02040503050406030204" pitchFamily="18" charset="0"/>
                      </a:rPr>
                      <m:t>𝑖</m:t>
                    </m:r>
                  </m:oMath>
                </a14:m>
                <a:r>
                  <a:rPr lang="en-GB" dirty="0" smtClean="0">
                    <a:solidFill>
                      <a:schemeClr val="accent1"/>
                    </a:solidFill>
                  </a:rPr>
                  <a:t>.</a:t>
                </a:r>
              </a:p>
              <a:p>
                <a:pPr marL="0" indent="0">
                  <a:buNone/>
                </a:pPr>
                <a14:m>
                  <m:oMath xmlns:m="http://schemas.openxmlformats.org/officeDocument/2006/math">
                    <m:sSub>
                      <m:sSubPr>
                        <m:ctrlPr>
                          <a:rPr lang="en-GB" i="1" smtClean="0">
                            <a:solidFill>
                              <a:srgbClr val="FFC000"/>
                            </a:solidFill>
                            <a:latin typeface="Cambria Math" panose="02040503050406030204" pitchFamily="18" charset="0"/>
                          </a:rPr>
                        </m:ctrlPr>
                      </m:sSubPr>
                      <m:e>
                        <m:r>
                          <a:rPr lang="nb-NO" b="0" i="1" smtClean="0">
                            <a:solidFill>
                              <a:srgbClr val="FFC000"/>
                            </a:solidFill>
                            <a:latin typeface="Cambria Math" panose="02040503050406030204" pitchFamily="18" charset="0"/>
                          </a:rPr>
                          <m:t>𝑔</m:t>
                        </m:r>
                      </m:e>
                      <m:sub>
                        <m:r>
                          <a:rPr lang="en-GB" i="1">
                            <a:solidFill>
                              <a:srgbClr val="FFC000"/>
                            </a:solidFill>
                            <a:latin typeface="Cambria Math" panose="02040503050406030204" pitchFamily="18" charset="0"/>
                          </a:rPr>
                          <m:t>𝑖</m:t>
                        </m:r>
                      </m:sub>
                    </m:sSub>
                  </m:oMath>
                </a14:m>
                <a:r>
                  <a:rPr lang="en-GB" dirty="0" smtClean="0">
                    <a:solidFill>
                      <a:srgbClr val="FFC000"/>
                    </a:solidFill>
                  </a:rPr>
                  <a:t> - guessing parameter of item </a:t>
                </a:r>
                <a14:m>
                  <m:oMath xmlns:m="http://schemas.openxmlformats.org/officeDocument/2006/math">
                    <m:r>
                      <a:rPr lang="nb-NO" b="0" i="1" smtClean="0">
                        <a:solidFill>
                          <a:srgbClr val="FFC000"/>
                        </a:solidFill>
                        <a:latin typeface="Cambria Math" panose="02040503050406030204" pitchFamily="18" charset="0"/>
                      </a:rPr>
                      <m:t>𝑖</m:t>
                    </m:r>
                  </m:oMath>
                </a14:m>
                <a:r>
                  <a:rPr lang="en-GB" dirty="0" smtClean="0">
                    <a:solidFill>
                      <a:srgbClr val="FFC000"/>
                    </a:solidFill>
                  </a:rPr>
                  <a:t>.</a:t>
                </a:r>
              </a:p>
              <a:p>
                <a:pPr marL="0" indent="0">
                  <a:buNone/>
                </a:pPr>
                <a:endParaRPr lang="nb-NO" dirty="0">
                  <a:solidFill>
                    <a:srgbClr val="FFC000"/>
                  </a:solidFill>
                </a:endParaRPr>
              </a:p>
              <a:p>
                <a:pPr marL="0" indent="0">
                  <a:buNone/>
                </a:pPr>
                <a:r>
                  <a:rPr lang="nb-NO" sz="1400" dirty="0" smtClean="0"/>
                  <a:t>*</a:t>
                </a:r>
                <a:r>
                  <a:rPr lang="nb-NO" sz="1400" dirty="0" err="1" smtClean="0"/>
                  <a:t>Notation</a:t>
                </a:r>
                <a:r>
                  <a:rPr lang="nb-NO" sz="1400" dirty="0" smtClean="0"/>
                  <a:t> as used in </a:t>
                </a:r>
                <a:r>
                  <a:rPr lang="nb-NO" sz="1400" dirty="0" err="1" smtClean="0"/>
                  <a:t>the</a:t>
                </a:r>
                <a:r>
                  <a:rPr lang="nb-NO" sz="1400" dirty="0" smtClean="0"/>
                  <a:t> </a:t>
                </a:r>
                <a:r>
                  <a:rPr lang="nb-NO" sz="1400" dirty="0" err="1"/>
                  <a:t>documentation</a:t>
                </a:r>
                <a:r>
                  <a:rPr lang="nb-NO" sz="1400" dirty="0"/>
                  <a:t> </a:t>
                </a:r>
                <a:r>
                  <a:rPr lang="nb-NO" sz="1400" dirty="0" err="1" smtClean="0"/>
                  <a:t>of</a:t>
                </a:r>
                <a:r>
                  <a:rPr lang="nb-NO" sz="1400" dirty="0" smtClean="0"/>
                  <a:t> </a:t>
                </a:r>
                <a:r>
                  <a:rPr lang="nb-NO" sz="1400" dirty="0" err="1" smtClean="0"/>
                  <a:t>the</a:t>
                </a:r>
                <a:r>
                  <a:rPr lang="nb-NO" sz="1400" dirty="0" smtClean="0"/>
                  <a:t> </a:t>
                </a:r>
                <a:r>
                  <a:rPr lang="nb-NO" sz="1400" dirty="0" err="1" smtClean="0"/>
                  <a:t>package</a:t>
                </a:r>
                <a:r>
                  <a:rPr lang="nb-NO" sz="1400" dirty="0" smtClean="0"/>
                  <a:t> ‘</a:t>
                </a:r>
                <a:r>
                  <a:rPr lang="nb-NO" sz="1400" dirty="0" err="1" smtClean="0"/>
                  <a:t>mirt</a:t>
                </a:r>
                <a:r>
                  <a:rPr lang="nb-NO" sz="1400" dirty="0" smtClean="0"/>
                  <a:t>’</a:t>
                </a:r>
              </a:p>
            </p:txBody>
          </p:sp>
        </mc:Choice>
        <mc:Fallback xmlns="">
          <p:sp>
            <p:nvSpPr>
              <p:cNvPr id="8" name="Text Placeholder 3"/>
              <p:cNvSpPr txBox="1">
                <a:spLocks noRot="1" noChangeAspect="1" noMove="1" noResize="1" noEditPoints="1" noAdjustHandles="1" noChangeArrowheads="1" noChangeShapeType="1" noTextEdit="1"/>
              </p:cNvSpPr>
              <p:nvPr/>
            </p:nvSpPr>
            <p:spPr>
              <a:xfrm>
                <a:off x="839788" y="3765884"/>
                <a:ext cx="6848391" cy="2983832"/>
              </a:xfrm>
              <a:prstGeom prst="rect">
                <a:avLst/>
              </a:prstGeom>
              <a:blipFill>
                <a:blip r:embed="rId5"/>
                <a:stretch>
                  <a:fillRect l="-267" t="-3476"/>
                </a:stretch>
              </a:blipFill>
            </p:spPr>
            <p:txBody>
              <a:bodyPr/>
              <a:lstStyle/>
              <a:p>
                <a:r>
                  <a:rPr lang="en-GB">
                    <a:noFill/>
                  </a:rPr>
                  <a:t> </a:t>
                </a:r>
              </a:p>
            </p:txBody>
          </p:sp>
        </mc:Fallback>
      </mc:AlternateContent>
      <p:grpSp>
        <p:nvGrpSpPr>
          <p:cNvPr id="31" name="Group 30"/>
          <p:cNvGrpSpPr/>
          <p:nvPr/>
        </p:nvGrpSpPr>
        <p:grpSpPr>
          <a:xfrm>
            <a:off x="9053536" y="1686481"/>
            <a:ext cx="1323424" cy="1783159"/>
            <a:chOff x="8912860" y="1686481"/>
            <a:chExt cx="1323424" cy="1783159"/>
          </a:xfrm>
        </p:grpSpPr>
        <p:cxnSp>
          <p:nvCxnSpPr>
            <p:cNvPr id="18" name="Elbow Connector 17"/>
            <p:cNvCxnSpPr/>
            <p:nvPr/>
          </p:nvCxnSpPr>
          <p:spPr>
            <a:xfrm rot="16200000" flipH="1">
              <a:off x="8849360" y="2105660"/>
              <a:ext cx="1427480" cy="1300480"/>
            </a:xfrm>
            <a:prstGeom prst="bentConnector3">
              <a:avLst>
                <a:gd name="adj1" fmla="val -160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Rectangle 29"/>
                <p:cNvSpPr/>
                <p:nvPr/>
              </p:nvSpPr>
              <p:spPr>
                <a:xfrm>
                  <a:off x="9791034" y="1686481"/>
                  <a:ext cx="44525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nb-NO" i="1" smtClean="0">
                                <a:solidFill>
                                  <a:schemeClr val="accent1"/>
                                </a:solidFill>
                                <a:latin typeface="Cambria Math" panose="02040503050406030204" pitchFamily="18" charset="0"/>
                              </a:rPr>
                            </m:ctrlPr>
                          </m:sSubPr>
                          <m:e>
                            <m:r>
                              <a:rPr lang="nb-NO" b="0" i="1" smtClean="0">
                                <a:solidFill>
                                  <a:schemeClr val="accent1"/>
                                </a:solidFill>
                                <a:latin typeface="Cambria Math" panose="02040503050406030204" pitchFamily="18" charset="0"/>
                              </a:rPr>
                              <m:t>𝑑</m:t>
                            </m:r>
                          </m:e>
                          <m:sub>
                            <m:r>
                              <a:rPr lang="nb-NO" i="1">
                                <a:solidFill>
                                  <a:schemeClr val="accent1"/>
                                </a:solidFill>
                                <a:latin typeface="Cambria Math" panose="02040503050406030204" pitchFamily="18" charset="0"/>
                              </a:rPr>
                              <m:t>𝑖</m:t>
                            </m:r>
                          </m:sub>
                        </m:sSub>
                      </m:oMath>
                    </m:oMathPara>
                  </a14:m>
                  <a:endParaRPr lang="nb-NO" dirty="0">
                    <a:solidFill>
                      <a:schemeClr val="accent1"/>
                    </a:solidFill>
                  </a:endParaRPr>
                </a:p>
              </p:txBody>
            </p:sp>
          </mc:Choice>
          <mc:Fallback xmlns="">
            <p:sp>
              <p:nvSpPr>
                <p:cNvPr id="30" name="Rectangle 29"/>
                <p:cNvSpPr>
                  <a:spLocks noRot="1" noChangeAspect="1" noMove="1" noResize="1" noEditPoints="1" noAdjustHandles="1" noChangeArrowheads="1" noChangeShapeType="1" noTextEdit="1"/>
                </p:cNvSpPr>
                <p:nvPr/>
              </p:nvSpPr>
              <p:spPr>
                <a:xfrm>
                  <a:off x="9791034" y="1686481"/>
                  <a:ext cx="445250" cy="369332"/>
                </a:xfrm>
                <a:prstGeom prst="rect">
                  <a:avLst/>
                </a:prstGeom>
                <a:blipFill>
                  <a:blip r:embed="rId6"/>
                  <a:stretch>
                    <a:fillRect b="-1667"/>
                  </a:stretch>
                </a:blipFill>
              </p:spPr>
              <p:txBody>
                <a:bodyPr/>
                <a:lstStyle/>
                <a:p>
                  <a:r>
                    <a:rPr lang="en-GB">
                      <a:noFill/>
                    </a:rPr>
                    <a:t> </a:t>
                  </a:r>
                </a:p>
              </p:txBody>
            </p:sp>
          </mc:Fallback>
        </mc:AlternateContent>
      </p:grpSp>
      <p:grpSp>
        <p:nvGrpSpPr>
          <p:cNvPr id="46" name="Group 45"/>
          <p:cNvGrpSpPr/>
          <p:nvPr/>
        </p:nvGrpSpPr>
        <p:grpSpPr>
          <a:xfrm>
            <a:off x="9893610" y="883920"/>
            <a:ext cx="838866" cy="2476500"/>
            <a:chOff x="9752934" y="883920"/>
            <a:chExt cx="838866" cy="2476500"/>
          </a:xfrm>
        </p:grpSpPr>
        <p:cxnSp>
          <p:nvCxnSpPr>
            <p:cNvPr id="33" name="Straight Connector 32"/>
            <p:cNvCxnSpPr/>
            <p:nvPr/>
          </p:nvCxnSpPr>
          <p:spPr>
            <a:xfrm flipH="1">
              <a:off x="9752934" y="883920"/>
              <a:ext cx="838866" cy="2476500"/>
            </a:xfrm>
            <a:prstGeom prst="line">
              <a:avLst/>
            </a:prstGeom>
            <a:ln w="38100">
              <a:solidFill>
                <a:srgbClr val="00B05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Rectangle 33"/>
                <p:cNvSpPr/>
                <p:nvPr/>
              </p:nvSpPr>
              <p:spPr>
                <a:xfrm>
                  <a:off x="10005997" y="974078"/>
                  <a:ext cx="44044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00B050"/>
                                </a:solidFill>
                                <a:latin typeface="Cambria Math" panose="02040503050406030204" pitchFamily="18" charset="0"/>
                              </a:rPr>
                            </m:ctrlPr>
                          </m:sSubPr>
                          <m:e>
                            <m:r>
                              <a:rPr lang="en-GB" i="1">
                                <a:solidFill>
                                  <a:srgbClr val="00B050"/>
                                </a:solidFill>
                                <a:latin typeface="Cambria Math" panose="02040503050406030204" pitchFamily="18" charset="0"/>
                              </a:rPr>
                              <m:t>𝑎</m:t>
                            </m:r>
                          </m:e>
                          <m:sub>
                            <m:r>
                              <a:rPr lang="en-GB" i="1">
                                <a:solidFill>
                                  <a:srgbClr val="00B050"/>
                                </a:solidFill>
                                <a:latin typeface="Cambria Math" panose="02040503050406030204" pitchFamily="18" charset="0"/>
                              </a:rPr>
                              <m:t>𝑖</m:t>
                            </m:r>
                          </m:sub>
                        </m:sSub>
                      </m:oMath>
                    </m:oMathPara>
                  </a14:m>
                  <a:endParaRPr lang="nb-NO" dirty="0">
                    <a:solidFill>
                      <a:srgbClr val="00B050"/>
                    </a:solidFill>
                  </a:endParaRPr>
                </a:p>
              </p:txBody>
            </p:sp>
          </mc:Choice>
          <mc:Fallback xmlns="">
            <p:sp>
              <p:nvSpPr>
                <p:cNvPr id="34" name="Rectangle 33"/>
                <p:cNvSpPr>
                  <a:spLocks noRot="1" noChangeAspect="1" noMove="1" noResize="1" noEditPoints="1" noAdjustHandles="1" noChangeArrowheads="1" noChangeShapeType="1" noTextEdit="1"/>
                </p:cNvSpPr>
                <p:nvPr/>
              </p:nvSpPr>
              <p:spPr>
                <a:xfrm>
                  <a:off x="10005997" y="974078"/>
                  <a:ext cx="440442" cy="369332"/>
                </a:xfrm>
                <a:prstGeom prst="rect">
                  <a:avLst/>
                </a:prstGeom>
                <a:blipFill>
                  <a:blip r:embed="rId7"/>
                  <a:stretch>
                    <a:fillRect b="-1667"/>
                  </a:stretch>
                </a:blipFill>
              </p:spPr>
              <p:txBody>
                <a:bodyPr/>
                <a:lstStyle/>
                <a:p>
                  <a:r>
                    <a:rPr lang="nb-NO">
                      <a:noFill/>
                    </a:rPr>
                    <a:t> </a:t>
                  </a:r>
                </a:p>
              </p:txBody>
            </p:sp>
          </mc:Fallback>
        </mc:AlternateContent>
      </p:grpSp>
      <p:grpSp>
        <p:nvGrpSpPr>
          <p:cNvPr id="47" name="Group 46"/>
          <p:cNvGrpSpPr/>
          <p:nvPr/>
        </p:nvGrpSpPr>
        <p:grpSpPr>
          <a:xfrm>
            <a:off x="9045919" y="2891359"/>
            <a:ext cx="2869563" cy="369332"/>
            <a:chOff x="8905243" y="2891359"/>
            <a:chExt cx="2869563" cy="369332"/>
          </a:xfrm>
        </p:grpSpPr>
        <p:cxnSp>
          <p:nvCxnSpPr>
            <p:cNvPr id="39" name="Elbow Connector 38"/>
            <p:cNvCxnSpPr/>
            <p:nvPr/>
          </p:nvCxnSpPr>
          <p:spPr>
            <a:xfrm rot="10800000">
              <a:off x="8905243" y="3237832"/>
              <a:ext cx="2869563" cy="668"/>
            </a:xfrm>
            <a:prstGeom prst="bentConnector3">
              <a:avLst/>
            </a:prstGeom>
            <a:ln w="3810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Rectangle 44"/>
                <p:cNvSpPr/>
                <p:nvPr/>
              </p:nvSpPr>
              <p:spPr>
                <a:xfrm>
                  <a:off x="10496384" y="2891359"/>
                  <a:ext cx="44537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nb-NO" i="1" smtClean="0">
                                <a:solidFill>
                                  <a:srgbClr val="FFC000"/>
                                </a:solidFill>
                                <a:latin typeface="Cambria Math" panose="02040503050406030204" pitchFamily="18" charset="0"/>
                              </a:rPr>
                            </m:ctrlPr>
                          </m:sSubPr>
                          <m:e>
                            <m:r>
                              <a:rPr lang="nb-NO" b="0" i="1" smtClean="0">
                                <a:solidFill>
                                  <a:srgbClr val="FFC000"/>
                                </a:solidFill>
                                <a:latin typeface="Cambria Math" panose="02040503050406030204" pitchFamily="18" charset="0"/>
                              </a:rPr>
                              <m:t>𝑔</m:t>
                            </m:r>
                          </m:e>
                          <m:sub>
                            <m:r>
                              <a:rPr lang="nb-NO" i="1">
                                <a:solidFill>
                                  <a:srgbClr val="FFC000"/>
                                </a:solidFill>
                                <a:latin typeface="Cambria Math" panose="02040503050406030204" pitchFamily="18" charset="0"/>
                              </a:rPr>
                              <m:t>𝑖</m:t>
                            </m:r>
                          </m:sub>
                        </m:sSub>
                      </m:oMath>
                    </m:oMathPara>
                  </a14:m>
                  <a:endParaRPr lang="nb-NO" dirty="0">
                    <a:solidFill>
                      <a:srgbClr val="FFC000"/>
                    </a:solidFill>
                  </a:endParaRPr>
                </a:p>
              </p:txBody>
            </p:sp>
          </mc:Choice>
          <mc:Fallback xmlns="">
            <p:sp>
              <p:nvSpPr>
                <p:cNvPr id="45" name="Rectangle 44"/>
                <p:cNvSpPr>
                  <a:spLocks noRot="1" noChangeAspect="1" noMove="1" noResize="1" noEditPoints="1" noAdjustHandles="1" noChangeArrowheads="1" noChangeShapeType="1" noTextEdit="1"/>
                </p:cNvSpPr>
                <p:nvPr/>
              </p:nvSpPr>
              <p:spPr>
                <a:xfrm>
                  <a:off x="10496384" y="2891359"/>
                  <a:ext cx="445378" cy="369332"/>
                </a:xfrm>
                <a:prstGeom prst="rect">
                  <a:avLst/>
                </a:prstGeom>
                <a:blipFill>
                  <a:blip r:embed="rId8"/>
                  <a:stretch>
                    <a:fillRect b="-6557"/>
                  </a:stretch>
                </a:blipFill>
              </p:spPr>
              <p:txBody>
                <a:bodyPr/>
                <a:lstStyle/>
                <a:p>
                  <a:r>
                    <a:rPr lang="en-GB">
                      <a:noFill/>
                    </a:rPr>
                    <a:t> </a:t>
                  </a:r>
                </a:p>
              </p:txBody>
            </p:sp>
          </mc:Fallback>
        </mc:AlternateContent>
      </p:grpSp>
    </p:spTree>
    <p:extLst>
      <p:ext uri="{BB962C8B-B14F-4D97-AF65-F5344CB8AC3E}">
        <p14:creationId xmlns:p14="http://schemas.microsoft.com/office/powerpoint/2010/main" val="386455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Modelling height using Item Response Theory </a:t>
            </a:r>
            <a:endParaRPr lang="en-US" dirty="0"/>
          </a:p>
        </p:txBody>
      </p:sp>
      <p:sp>
        <p:nvSpPr>
          <p:cNvPr id="6" name="Content Placeholder 2"/>
          <p:cNvSpPr txBox="1">
            <a:spLocks/>
          </p:cNvSpPr>
          <p:nvPr/>
        </p:nvSpPr>
        <p:spPr>
          <a:xfrm>
            <a:off x="838200" y="1825625"/>
            <a:ext cx="508028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IRT package used:</a:t>
            </a:r>
          </a:p>
          <a:p>
            <a:pPr lvl="1"/>
            <a:r>
              <a:rPr lang="en-US" dirty="0" smtClean="0"/>
              <a:t>{</a:t>
            </a:r>
            <a:r>
              <a:rPr lang="en-US" dirty="0" err="1" smtClean="0"/>
              <a:t>mirt</a:t>
            </a:r>
            <a:r>
              <a:rPr lang="en-US" dirty="0" smtClean="0"/>
              <a:t>} – multidimensional item response theory</a:t>
            </a:r>
          </a:p>
          <a:p>
            <a:pPr marL="0" indent="0">
              <a:buNone/>
            </a:pPr>
            <a:r>
              <a:rPr lang="en-US" dirty="0" smtClean="0"/>
              <a:t>Data used: </a:t>
            </a:r>
          </a:p>
          <a:p>
            <a:pPr marL="0" indent="0">
              <a:buNone/>
            </a:pPr>
            <a:r>
              <a:rPr lang="en-US" dirty="0" smtClean="0"/>
              <a:t>Questionnaire measuring height:</a:t>
            </a:r>
          </a:p>
          <a:p>
            <a:pPr lvl="1"/>
            <a:r>
              <a:rPr lang="en-US" dirty="0" smtClean="0"/>
              <a:t>14</a:t>
            </a:r>
            <a:r>
              <a:rPr lang="en-US" dirty="0"/>
              <a:t> dichotomous</a:t>
            </a:r>
            <a:r>
              <a:rPr lang="en-US" dirty="0" smtClean="0"/>
              <a:t> items</a:t>
            </a:r>
          </a:p>
          <a:p>
            <a:pPr lvl="1"/>
            <a:r>
              <a:rPr lang="en-US" dirty="0" smtClean="0"/>
              <a:t>252 complete observations</a:t>
            </a:r>
          </a:p>
          <a:p>
            <a:pPr lvl="1"/>
            <a:r>
              <a:rPr lang="en-US" dirty="0" smtClean="0"/>
              <a:t>Self-reported height</a:t>
            </a:r>
          </a:p>
          <a:p>
            <a:pPr marL="0" indent="0">
              <a:buNone/>
            </a:pPr>
            <a:endParaRPr lang="en-US" dirty="0" smtClean="0"/>
          </a:p>
        </p:txBody>
      </p:sp>
      <p:pic>
        <p:nvPicPr>
          <p:cNvPr id="7" name="Picture 6"/>
          <p:cNvPicPr>
            <a:picLocks noChangeAspect="1"/>
          </p:cNvPicPr>
          <p:nvPr/>
        </p:nvPicPr>
        <p:blipFill>
          <a:blip r:embed="rId3"/>
          <a:stretch>
            <a:fillRect/>
          </a:stretch>
        </p:blipFill>
        <p:spPr>
          <a:xfrm>
            <a:off x="10372725" y="5010150"/>
            <a:ext cx="1819275" cy="1847850"/>
          </a:xfrm>
          <a:prstGeom prst="rect">
            <a:avLst/>
          </a:prstGeom>
        </p:spPr>
      </p:pic>
      <p:pic>
        <p:nvPicPr>
          <p:cNvPr id="8" name="Picture 7"/>
          <p:cNvPicPr>
            <a:picLocks noChangeAspect="1"/>
          </p:cNvPicPr>
          <p:nvPr/>
        </p:nvPicPr>
        <p:blipFill>
          <a:blip r:embed="rId4"/>
          <a:stretch>
            <a:fillRect/>
          </a:stretch>
        </p:blipFill>
        <p:spPr>
          <a:xfrm>
            <a:off x="6534517" y="2277317"/>
            <a:ext cx="3222170" cy="3261464"/>
          </a:xfrm>
          <a:prstGeom prst="rect">
            <a:avLst/>
          </a:prstGeom>
        </p:spPr>
      </p:pic>
      <p:sp>
        <p:nvSpPr>
          <p:cNvPr id="9" name="TextBox 8"/>
          <p:cNvSpPr txBox="1"/>
          <p:nvPr/>
        </p:nvSpPr>
        <p:spPr>
          <a:xfrm>
            <a:off x="7887429" y="5749409"/>
            <a:ext cx="2485296" cy="369332"/>
          </a:xfrm>
          <a:prstGeom prst="rect">
            <a:avLst/>
          </a:prstGeom>
          <a:noFill/>
        </p:spPr>
        <p:txBody>
          <a:bodyPr wrap="none" rtlCol="0">
            <a:spAutoFit/>
          </a:bodyPr>
          <a:lstStyle/>
          <a:p>
            <a:r>
              <a:rPr lang="en-US" dirty="0" smtClean="0">
                <a:sym typeface="Wingdings" panose="05000000000000000000" pitchFamily="2" charset="2"/>
              </a:rPr>
              <a:t>Height questionnaire  </a:t>
            </a:r>
            <a:endParaRPr lang="en-US" dirty="0"/>
          </a:p>
        </p:txBody>
      </p:sp>
    </p:spTree>
    <p:extLst>
      <p:ext uri="{BB962C8B-B14F-4D97-AF65-F5344CB8AC3E}">
        <p14:creationId xmlns:p14="http://schemas.microsoft.com/office/powerpoint/2010/main" val="1959285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IRT </a:t>
            </a:r>
            <a:r>
              <a:rPr lang="nb-NO" dirty="0" err="1" smtClean="0"/>
              <a:t>vs</a:t>
            </a:r>
            <a:r>
              <a:rPr lang="nb-NO" dirty="0" smtClean="0"/>
              <a:t> CTT </a:t>
            </a:r>
            <a:r>
              <a:rPr lang="nb-NO" dirty="0" err="1" smtClean="0"/>
              <a:t>thought</a:t>
            </a:r>
            <a:r>
              <a:rPr lang="nb-NO" dirty="0" smtClean="0"/>
              <a:t> </a:t>
            </a:r>
            <a:r>
              <a:rPr lang="nb-NO" dirty="0" err="1" smtClean="0"/>
              <a:t>experiment</a:t>
            </a:r>
            <a:r>
              <a:rPr lang="nb-NO" dirty="0" smtClean="0"/>
              <a:t> </a:t>
            </a:r>
            <a:endParaRPr lang="nb-NO" dirty="0"/>
          </a:p>
        </p:txBody>
      </p:sp>
      <p:sp>
        <p:nvSpPr>
          <p:cNvPr id="5" name="Content Placeholder 2"/>
          <p:cNvSpPr txBox="1">
            <a:spLocks/>
          </p:cNvSpPr>
          <p:nvPr/>
        </p:nvSpPr>
        <p:spPr>
          <a:xfrm>
            <a:off x="838200" y="1476260"/>
            <a:ext cx="5181600" cy="562961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4028492556"/>
              </p:ext>
            </p:extLst>
          </p:nvPr>
        </p:nvGraphicFramePr>
        <p:xfrm>
          <a:off x="470049" y="1938968"/>
          <a:ext cx="9065461" cy="4131326"/>
        </p:xfrm>
        <a:graphic>
          <a:graphicData uri="http://schemas.openxmlformats.org/drawingml/2006/table">
            <a:tbl>
              <a:tblPr firstRow="1" bandRow="1">
                <a:tableStyleId>{2A488322-F2BA-4B5B-9748-0D474271808F}</a:tableStyleId>
              </a:tblPr>
              <a:tblGrid>
                <a:gridCol w="1792301">
                  <a:extLst>
                    <a:ext uri="{9D8B030D-6E8A-4147-A177-3AD203B41FA5}">
                      <a16:colId xmlns:a16="http://schemas.microsoft.com/office/drawing/2014/main" val="527121962"/>
                    </a:ext>
                  </a:extLst>
                </a:gridCol>
                <a:gridCol w="909145">
                  <a:extLst>
                    <a:ext uri="{9D8B030D-6E8A-4147-A177-3AD203B41FA5}">
                      <a16:colId xmlns:a16="http://schemas.microsoft.com/office/drawing/2014/main" val="3267069226"/>
                    </a:ext>
                  </a:extLst>
                </a:gridCol>
                <a:gridCol w="909145">
                  <a:extLst>
                    <a:ext uri="{9D8B030D-6E8A-4147-A177-3AD203B41FA5}">
                      <a16:colId xmlns:a16="http://schemas.microsoft.com/office/drawing/2014/main" val="3456053659"/>
                    </a:ext>
                  </a:extLst>
                </a:gridCol>
                <a:gridCol w="909145">
                  <a:extLst>
                    <a:ext uri="{9D8B030D-6E8A-4147-A177-3AD203B41FA5}">
                      <a16:colId xmlns:a16="http://schemas.microsoft.com/office/drawing/2014/main" val="1783305808"/>
                    </a:ext>
                  </a:extLst>
                </a:gridCol>
                <a:gridCol w="909145">
                  <a:extLst>
                    <a:ext uri="{9D8B030D-6E8A-4147-A177-3AD203B41FA5}">
                      <a16:colId xmlns:a16="http://schemas.microsoft.com/office/drawing/2014/main" val="133670483"/>
                    </a:ext>
                  </a:extLst>
                </a:gridCol>
                <a:gridCol w="909145">
                  <a:extLst>
                    <a:ext uri="{9D8B030D-6E8A-4147-A177-3AD203B41FA5}">
                      <a16:colId xmlns:a16="http://schemas.microsoft.com/office/drawing/2014/main" val="798959227"/>
                    </a:ext>
                  </a:extLst>
                </a:gridCol>
                <a:gridCol w="909145">
                  <a:extLst>
                    <a:ext uri="{9D8B030D-6E8A-4147-A177-3AD203B41FA5}">
                      <a16:colId xmlns:a16="http://schemas.microsoft.com/office/drawing/2014/main" val="1536705780"/>
                    </a:ext>
                  </a:extLst>
                </a:gridCol>
                <a:gridCol w="909145">
                  <a:extLst>
                    <a:ext uri="{9D8B030D-6E8A-4147-A177-3AD203B41FA5}">
                      <a16:colId xmlns:a16="http://schemas.microsoft.com/office/drawing/2014/main" val="2123807372"/>
                    </a:ext>
                  </a:extLst>
                </a:gridCol>
                <a:gridCol w="909145">
                  <a:extLst>
                    <a:ext uri="{9D8B030D-6E8A-4147-A177-3AD203B41FA5}">
                      <a16:colId xmlns:a16="http://schemas.microsoft.com/office/drawing/2014/main" val="3509174614"/>
                    </a:ext>
                  </a:extLst>
                </a:gridCol>
              </a:tblGrid>
              <a:tr h="844661">
                <a:tc>
                  <a:txBody>
                    <a:bodyPr/>
                    <a:lstStyle/>
                    <a:p>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nb-NO" sz="2800" dirty="0" smtClean="0"/>
                        <a:t>Item 1</a:t>
                      </a:r>
                      <a:endParaRPr lang="en-GB" sz="2800" dirty="0"/>
                    </a:p>
                  </a:txBody>
                  <a:tcPr>
                    <a:lnL w="12700" cap="flat" cmpd="sng" algn="ctr">
                      <a:solidFill>
                        <a:schemeClr val="tx1"/>
                      </a:solidFill>
                      <a:prstDash val="solid"/>
                      <a:round/>
                      <a:headEnd type="none" w="med" len="med"/>
                      <a:tailEnd type="none" w="med" len="med"/>
                    </a:lnL>
                  </a:tcPr>
                </a:tc>
                <a:tc>
                  <a:txBody>
                    <a:bodyPr/>
                    <a:lstStyle/>
                    <a:p>
                      <a:r>
                        <a:rPr lang="nb-NO" sz="2800" dirty="0" smtClean="0"/>
                        <a:t>Item 2</a:t>
                      </a:r>
                      <a:endParaRPr lang="en-GB" sz="2800" dirty="0"/>
                    </a:p>
                  </a:txBody>
                  <a:tcPr/>
                </a:tc>
                <a:tc>
                  <a:txBody>
                    <a:bodyPr/>
                    <a:lstStyle/>
                    <a:p>
                      <a:r>
                        <a:rPr lang="nb-NO" sz="2800" dirty="0" smtClean="0"/>
                        <a:t>Item 3</a:t>
                      </a:r>
                      <a:endParaRPr lang="en-GB" sz="2800" dirty="0"/>
                    </a:p>
                  </a:txBody>
                  <a:tcPr/>
                </a:tc>
                <a:tc>
                  <a:txBody>
                    <a:bodyPr/>
                    <a:lstStyle/>
                    <a:p>
                      <a:r>
                        <a:rPr lang="nb-NO" sz="2800" dirty="0" smtClean="0"/>
                        <a:t>Item 4</a:t>
                      </a:r>
                      <a:endParaRPr lang="en-GB" sz="2800" dirty="0"/>
                    </a:p>
                  </a:txBody>
                  <a:tcPr/>
                </a:tc>
                <a:tc>
                  <a:txBody>
                    <a:bodyPr/>
                    <a:lstStyle/>
                    <a:p>
                      <a:r>
                        <a:rPr lang="nb-NO" sz="2800" dirty="0" smtClean="0"/>
                        <a:t>Item 5</a:t>
                      </a:r>
                      <a:endParaRPr lang="en-GB" sz="2800" dirty="0"/>
                    </a:p>
                  </a:txBody>
                  <a:tcPr/>
                </a:tc>
                <a:tc>
                  <a:txBody>
                    <a:bodyPr/>
                    <a:lstStyle/>
                    <a:p>
                      <a:r>
                        <a:rPr lang="nb-NO" sz="2800" dirty="0" smtClean="0"/>
                        <a:t>Item 6</a:t>
                      </a:r>
                      <a:endParaRPr lang="en-GB" sz="2800" dirty="0"/>
                    </a:p>
                  </a:txBody>
                  <a:tcPr/>
                </a:tc>
                <a:tc>
                  <a:txBody>
                    <a:bodyPr/>
                    <a:lstStyle/>
                    <a:p>
                      <a:r>
                        <a:rPr lang="nb-NO" sz="2800" dirty="0" smtClean="0"/>
                        <a:t>Item 7</a:t>
                      </a:r>
                      <a:endParaRPr lang="en-GB" sz="2800" dirty="0"/>
                    </a:p>
                  </a:txBody>
                  <a:tcPr/>
                </a:tc>
                <a:tc>
                  <a:txBody>
                    <a:bodyPr/>
                    <a:lstStyle/>
                    <a:p>
                      <a:r>
                        <a:rPr lang="nb-NO" sz="2800" dirty="0" smtClean="0"/>
                        <a:t>Sum</a:t>
                      </a:r>
                      <a:endParaRPr lang="en-GB" sz="2800" dirty="0"/>
                    </a:p>
                  </a:txBody>
                  <a:tcPr/>
                </a:tc>
                <a:extLst>
                  <a:ext uri="{0D108BD9-81ED-4DB2-BD59-A6C34878D82A}">
                    <a16:rowId xmlns:a16="http://schemas.microsoft.com/office/drawing/2014/main" val="402917884"/>
                  </a:ext>
                </a:extLst>
              </a:tr>
              <a:tr h="844661">
                <a:tc>
                  <a:txBody>
                    <a:bodyPr/>
                    <a:lstStyle/>
                    <a:p>
                      <a:r>
                        <a:rPr lang="nb-NO" sz="2800" dirty="0" smtClean="0"/>
                        <a:t>Student</a:t>
                      </a:r>
                      <a:r>
                        <a:rPr lang="nb-NO" sz="2800" baseline="0" dirty="0" smtClean="0"/>
                        <a:t> A</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nb-NO" sz="4000" dirty="0" smtClean="0">
                          <a:sym typeface="Wingdings" panose="05000000000000000000" pitchFamily="2" charset="2"/>
                        </a:rPr>
                        <a:t></a:t>
                      </a:r>
                      <a:endParaRPr lang="en-GB" sz="4000" dirty="0"/>
                    </a:p>
                  </a:txBody>
                  <a:tcPr>
                    <a:lnL w="12700" cap="flat" cmpd="sng" algn="ctr">
                      <a:solidFill>
                        <a:schemeClr val="tx1"/>
                      </a:solidFill>
                      <a:prstDash val="solid"/>
                      <a:round/>
                      <a:headEnd type="none" w="med" len="med"/>
                      <a:tailEnd type="none" w="med" len="med"/>
                    </a:lnL>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t>1</a:t>
                      </a:r>
                      <a:endParaRPr lang="en-GB" sz="4000" dirty="0"/>
                    </a:p>
                  </a:txBody>
                  <a:tcPr/>
                </a:tc>
                <a:extLst>
                  <a:ext uri="{0D108BD9-81ED-4DB2-BD59-A6C34878D82A}">
                    <a16:rowId xmlns:a16="http://schemas.microsoft.com/office/drawing/2014/main" val="4286980396"/>
                  </a:ext>
                </a:extLst>
              </a:tr>
              <a:tr h="788407">
                <a:tc>
                  <a:txBody>
                    <a:bodyPr/>
                    <a:lstStyle/>
                    <a:p>
                      <a:r>
                        <a:rPr lang="nb-NO" sz="2800" dirty="0" smtClean="0"/>
                        <a:t>Student</a:t>
                      </a:r>
                      <a:r>
                        <a:rPr lang="nb-NO" sz="2800" baseline="0" dirty="0" smtClean="0"/>
                        <a:t> B</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t>3</a:t>
                      </a:r>
                      <a:endParaRPr lang="en-GB" sz="4000" dirty="0"/>
                    </a:p>
                  </a:txBody>
                  <a:tcPr/>
                </a:tc>
                <a:extLst>
                  <a:ext uri="{0D108BD9-81ED-4DB2-BD59-A6C34878D82A}">
                    <a16:rowId xmlns:a16="http://schemas.microsoft.com/office/drawing/2014/main" val="3951577146"/>
                  </a:ext>
                </a:extLst>
              </a:tr>
              <a:tr h="844661">
                <a:tc>
                  <a:txBody>
                    <a:bodyPr/>
                    <a:lstStyle/>
                    <a:p>
                      <a:r>
                        <a:rPr lang="nb-NO" sz="2800" dirty="0" smtClean="0"/>
                        <a:t>Student C</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t>5</a:t>
                      </a:r>
                      <a:endParaRPr lang="en-GB" sz="4000" dirty="0"/>
                    </a:p>
                  </a:txBody>
                  <a:tcPr/>
                </a:tc>
                <a:extLst>
                  <a:ext uri="{0D108BD9-81ED-4DB2-BD59-A6C34878D82A}">
                    <a16:rowId xmlns:a16="http://schemas.microsoft.com/office/drawing/2014/main" val="160702252"/>
                  </a:ext>
                </a:extLst>
              </a:tr>
              <a:tr h="708717">
                <a:tc>
                  <a:txBody>
                    <a:bodyPr/>
                    <a:lstStyle/>
                    <a:p>
                      <a:r>
                        <a:rPr lang="nb-NO" sz="2800" dirty="0" smtClean="0"/>
                        <a:t>Student D</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r>
                        <a:rPr lang="nb-NO" sz="4000" dirty="0" smtClean="0"/>
                        <a:t>7</a:t>
                      </a:r>
                      <a:endParaRPr lang="en-GB" sz="4000" dirty="0"/>
                    </a:p>
                  </a:txBody>
                  <a:tcPr/>
                </a:tc>
                <a:extLst>
                  <a:ext uri="{0D108BD9-81ED-4DB2-BD59-A6C34878D82A}">
                    <a16:rowId xmlns:a16="http://schemas.microsoft.com/office/drawing/2014/main" val="3821066364"/>
                  </a:ext>
                </a:extLst>
              </a:tr>
            </a:tbl>
          </a:graphicData>
        </a:graphic>
      </p:graphicFrame>
    </p:spTree>
    <p:extLst>
      <p:ext uri="{BB962C8B-B14F-4D97-AF65-F5344CB8AC3E}">
        <p14:creationId xmlns:p14="http://schemas.microsoft.com/office/powerpoint/2010/main" val="1932404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IRT </a:t>
            </a:r>
            <a:r>
              <a:rPr lang="nb-NO" dirty="0" err="1" smtClean="0"/>
              <a:t>vs</a:t>
            </a:r>
            <a:r>
              <a:rPr lang="nb-NO" dirty="0" smtClean="0"/>
              <a:t> CTT </a:t>
            </a:r>
            <a:r>
              <a:rPr lang="nb-NO" dirty="0" err="1" smtClean="0"/>
              <a:t>thought</a:t>
            </a:r>
            <a:r>
              <a:rPr lang="nb-NO" dirty="0" smtClean="0"/>
              <a:t> </a:t>
            </a:r>
            <a:r>
              <a:rPr lang="nb-NO" dirty="0" err="1" smtClean="0"/>
              <a:t>experiment</a:t>
            </a:r>
            <a:r>
              <a:rPr lang="nb-NO" dirty="0" smtClean="0"/>
              <a:t> </a:t>
            </a:r>
            <a:endParaRPr lang="nb-NO" dirty="0"/>
          </a:p>
        </p:txBody>
      </p:sp>
      <p:sp>
        <p:nvSpPr>
          <p:cNvPr id="5" name="Content Placeholder 2"/>
          <p:cNvSpPr txBox="1">
            <a:spLocks/>
          </p:cNvSpPr>
          <p:nvPr/>
        </p:nvSpPr>
        <p:spPr>
          <a:xfrm>
            <a:off x="838200" y="1476260"/>
            <a:ext cx="5181600" cy="562961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055163641"/>
              </p:ext>
            </p:extLst>
          </p:nvPr>
        </p:nvGraphicFramePr>
        <p:xfrm>
          <a:off x="470049" y="1938968"/>
          <a:ext cx="9065461" cy="4131326"/>
        </p:xfrm>
        <a:graphic>
          <a:graphicData uri="http://schemas.openxmlformats.org/drawingml/2006/table">
            <a:tbl>
              <a:tblPr firstRow="1" bandRow="1">
                <a:tableStyleId>{2A488322-F2BA-4B5B-9748-0D474271808F}</a:tableStyleId>
              </a:tblPr>
              <a:tblGrid>
                <a:gridCol w="1792301">
                  <a:extLst>
                    <a:ext uri="{9D8B030D-6E8A-4147-A177-3AD203B41FA5}">
                      <a16:colId xmlns:a16="http://schemas.microsoft.com/office/drawing/2014/main" val="527121962"/>
                    </a:ext>
                  </a:extLst>
                </a:gridCol>
                <a:gridCol w="909145">
                  <a:extLst>
                    <a:ext uri="{9D8B030D-6E8A-4147-A177-3AD203B41FA5}">
                      <a16:colId xmlns:a16="http://schemas.microsoft.com/office/drawing/2014/main" val="3267069226"/>
                    </a:ext>
                  </a:extLst>
                </a:gridCol>
                <a:gridCol w="909145">
                  <a:extLst>
                    <a:ext uri="{9D8B030D-6E8A-4147-A177-3AD203B41FA5}">
                      <a16:colId xmlns:a16="http://schemas.microsoft.com/office/drawing/2014/main" val="3456053659"/>
                    </a:ext>
                  </a:extLst>
                </a:gridCol>
                <a:gridCol w="909145">
                  <a:extLst>
                    <a:ext uri="{9D8B030D-6E8A-4147-A177-3AD203B41FA5}">
                      <a16:colId xmlns:a16="http://schemas.microsoft.com/office/drawing/2014/main" val="1783305808"/>
                    </a:ext>
                  </a:extLst>
                </a:gridCol>
                <a:gridCol w="909145">
                  <a:extLst>
                    <a:ext uri="{9D8B030D-6E8A-4147-A177-3AD203B41FA5}">
                      <a16:colId xmlns:a16="http://schemas.microsoft.com/office/drawing/2014/main" val="133670483"/>
                    </a:ext>
                  </a:extLst>
                </a:gridCol>
                <a:gridCol w="909145">
                  <a:extLst>
                    <a:ext uri="{9D8B030D-6E8A-4147-A177-3AD203B41FA5}">
                      <a16:colId xmlns:a16="http://schemas.microsoft.com/office/drawing/2014/main" val="798959227"/>
                    </a:ext>
                  </a:extLst>
                </a:gridCol>
                <a:gridCol w="909145">
                  <a:extLst>
                    <a:ext uri="{9D8B030D-6E8A-4147-A177-3AD203B41FA5}">
                      <a16:colId xmlns:a16="http://schemas.microsoft.com/office/drawing/2014/main" val="1536705780"/>
                    </a:ext>
                  </a:extLst>
                </a:gridCol>
                <a:gridCol w="909145">
                  <a:extLst>
                    <a:ext uri="{9D8B030D-6E8A-4147-A177-3AD203B41FA5}">
                      <a16:colId xmlns:a16="http://schemas.microsoft.com/office/drawing/2014/main" val="2123807372"/>
                    </a:ext>
                  </a:extLst>
                </a:gridCol>
                <a:gridCol w="909145">
                  <a:extLst>
                    <a:ext uri="{9D8B030D-6E8A-4147-A177-3AD203B41FA5}">
                      <a16:colId xmlns:a16="http://schemas.microsoft.com/office/drawing/2014/main" val="3509174614"/>
                    </a:ext>
                  </a:extLst>
                </a:gridCol>
              </a:tblGrid>
              <a:tr h="844661">
                <a:tc>
                  <a:txBody>
                    <a:bodyPr/>
                    <a:lstStyle/>
                    <a:p>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nb-NO" sz="2800" dirty="0" smtClean="0"/>
                        <a:t>Item 1</a:t>
                      </a:r>
                      <a:endParaRPr lang="en-GB" sz="2800" dirty="0"/>
                    </a:p>
                  </a:txBody>
                  <a:tcPr>
                    <a:lnL w="12700" cap="flat" cmpd="sng" algn="ctr">
                      <a:solidFill>
                        <a:schemeClr val="tx1"/>
                      </a:solidFill>
                      <a:prstDash val="solid"/>
                      <a:round/>
                      <a:headEnd type="none" w="med" len="med"/>
                      <a:tailEnd type="none" w="med" len="med"/>
                    </a:lnL>
                  </a:tcPr>
                </a:tc>
                <a:tc>
                  <a:txBody>
                    <a:bodyPr/>
                    <a:lstStyle/>
                    <a:p>
                      <a:r>
                        <a:rPr lang="nb-NO" sz="2800" dirty="0" smtClean="0"/>
                        <a:t>Item 2</a:t>
                      </a:r>
                      <a:endParaRPr lang="en-GB" sz="2800" dirty="0"/>
                    </a:p>
                  </a:txBody>
                  <a:tcPr/>
                </a:tc>
                <a:tc>
                  <a:txBody>
                    <a:bodyPr/>
                    <a:lstStyle/>
                    <a:p>
                      <a:r>
                        <a:rPr lang="nb-NO" sz="2800" dirty="0" smtClean="0"/>
                        <a:t>Item 3</a:t>
                      </a:r>
                      <a:endParaRPr lang="en-GB" sz="2800" dirty="0"/>
                    </a:p>
                  </a:txBody>
                  <a:tcPr/>
                </a:tc>
                <a:tc>
                  <a:txBody>
                    <a:bodyPr/>
                    <a:lstStyle/>
                    <a:p>
                      <a:r>
                        <a:rPr lang="nb-NO" sz="2800" dirty="0" smtClean="0"/>
                        <a:t>Item 4</a:t>
                      </a:r>
                      <a:endParaRPr lang="en-GB" sz="2800" dirty="0"/>
                    </a:p>
                  </a:txBody>
                  <a:tcPr/>
                </a:tc>
                <a:tc>
                  <a:txBody>
                    <a:bodyPr/>
                    <a:lstStyle/>
                    <a:p>
                      <a:r>
                        <a:rPr lang="nb-NO" sz="2800" dirty="0" smtClean="0"/>
                        <a:t>Item 5</a:t>
                      </a:r>
                      <a:endParaRPr lang="en-GB" sz="2800" dirty="0"/>
                    </a:p>
                  </a:txBody>
                  <a:tcPr/>
                </a:tc>
                <a:tc>
                  <a:txBody>
                    <a:bodyPr/>
                    <a:lstStyle/>
                    <a:p>
                      <a:r>
                        <a:rPr lang="nb-NO" sz="2800" dirty="0" smtClean="0"/>
                        <a:t>Item 6</a:t>
                      </a:r>
                      <a:endParaRPr lang="en-GB" sz="2800" dirty="0"/>
                    </a:p>
                  </a:txBody>
                  <a:tcPr/>
                </a:tc>
                <a:tc>
                  <a:txBody>
                    <a:bodyPr/>
                    <a:lstStyle/>
                    <a:p>
                      <a:r>
                        <a:rPr lang="nb-NO" sz="2800" dirty="0" smtClean="0"/>
                        <a:t>Item 7</a:t>
                      </a:r>
                      <a:endParaRPr lang="en-GB" sz="2800" dirty="0"/>
                    </a:p>
                  </a:txBody>
                  <a:tcPr/>
                </a:tc>
                <a:tc>
                  <a:txBody>
                    <a:bodyPr/>
                    <a:lstStyle/>
                    <a:p>
                      <a:r>
                        <a:rPr lang="nb-NO" sz="2800" dirty="0" smtClean="0"/>
                        <a:t>Sum</a:t>
                      </a:r>
                      <a:endParaRPr lang="en-GB" sz="2800" dirty="0"/>
                    </a:p>
                  </a:txBody>
                  <a:tcPr/>
                </a:tc>
                <a:extLst>
                  <a:ext uri="{0D108BD9-81ED-4DB2-BD59-A6C34878D82A}">
                    <a16:rowId xmlns:a16="http://schemas.microsoft.com/office/drawing/2014/main" val="402917884"/>
                  </a:ext>
                </a:extLst>
              </a:tr>
              <a:tr h="844661">
                <a:tc>
                  <a:txBody>
                    <a:bodyPr/>
                    <a:lstStyle/>
                    <a:p>
                      <a:r>
                        <a:rPr lang="nb-NO" sz="2800" dirty="0" smtClean="0"/>
                        <a:t>Student</a:t>
                      </a:r>
                      <a:r>
                        <a:rPr lang="nb-NO" sz="2800" baseline="0" dirty="0" smtClean="0"/>
                        <a:t> A</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nb-NO" sz="4000" dirty="0" smtClean="0">
                          <a:sym typeface="Wingdings" panose="05000000000000000000" pitchFamily="2" charset="2"/>
                        </a:rPr>
                        <a:t></a:t>
                      </a:r>
                      <a:endParaRPr lang="en-GB" sz="4000" dirty="0"/>
                    </a:p>
                  </a:txBody>
                  <a:tcPr>
                    <a:lnL w="12700" cap="flat" cmpd="sng" algn="ctr">
                      <a:solidFill>
                        <a:schemeClr val="tx1"/>
                      </a:solidFill>
                      <a:prstDash val="solid"/>
                      <a:round/>
                      <a:headEnd type="none" w="med" len="med"/>
                      <a:tailEnd type="none" w="med" len="med"/>
                    </a:lnL>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t>1</a:t>
                      </a:r>
                      <a:endParaRPr lang="en-GB" sz="4000" dirty="0"/>
                    </a:p>
                  </a:txBody>
                  <a:tcPr/>
                </a:tc>
                <a:extLst>
                  <a:ext uri="{0D108BD9-81ED-4DB2-BD59-A6C34878D82A}">
                    <a16:rowId xmlns:a16="http://schemas.microsoft.com/office/drawing/2014/main" val="4286980396"/>
                  </a:ext>
                </a:extLst>
              </a:tr>
              <a:tr h="788407">
                <a:tc>
                  <a:txBody>
                    <a:bodyPr/>
                    <a:lstStyle/>
                    <a:p>
                      <a:r>
                        <a:rPr lang="nb-NO" sz="2800" dirty="0" smtClean="0"/>
                        <a:t>Student</a:t>
                      </a:r>
                      <a:r>
                        <a:rPr lang="nb-NO" sz="2800" baseline="0" dirty="0" smtClean="0"/>
                        <a:t> B</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t>3</a:t>
                      </a:r>
                      <a:endParaRPr lang="en-GB" sz="4000" dirty="0"/>
                    </a:p>
                  </a:txBody>
                  <a:tcPr/>
                </a:tc>
                <a:extLst>
                  <a:ext uri="{0D108BD9-81ED-4DB2-BD59-A6C34878D82A}">
                    <a16:rowId xmlns:a16="http://schemas.microsoft.com/office/drawing/2014/main" val="3951577146"/>
                  </a:ext>
                </a:extLst>
              </a:tr>
              <a:tr h="844661">
                <a:tc>
                  <a:txBody>
                    <a:bodyPr/>
                    <a:lstStyle/>
                    <a:p>
                      <a:r>
                        <a:rPr lang="nb-NO" sz="2800" dirty="0" smtClean="0"/>
                        <a:t>Student C</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sym typeface="Wingdings" panose="05000000000000000000" pitchFamily="2" charset="2"/>
                        </a:rPr>
                        <a:t></a:t>
                      </a:r>
                      <a:endParaRPr lang="en-GB" sz="4000" dirty="0"/>
                    </a:p>
                  </a:txBody>
                  <a:tcPr/>
                </a:tc>
                <a:tc>
                  <a:txBody>
                    <a:bodyPr/>
                    <a:lstStyle/>
                    <a:p>
                      <a:r>
                        <a:rPr lang="nb-NO" sz="4000" dirty="0" smtClean="0"/>
                        <a:t>4</a:t>
                      </a:r>
                      <a:endParaRPr lang="en-GB" sz="4000" dirty="0"/>
                    </a:p>
                  </a:txBody>
                  <a:tcPr/>
                </a:tc>
                <a:extLst>
                  <a:ext uri="{0D108BD9-81ED-4DB2-BD59-A6C34878D82A}">
                    <a16:rowId xmlns:a16="http://schemas.microsoft.com/office/drawing/2014/main" val="160702252"/>
                  </a:ext>
                </a:extLst>
              </a:tr>
              <a:tr h="708717">
                <a:tc>
                  <a:txBody>
                    <a:bodyPr/>
                    <a:lstStyle/>
                    <a:p>
                      <a:r>
                        <a:rPr lang="nb-NO" sz="2800" dirty="0" smtClean="0"/>
                        <a:t>Student D</a:t>
                      </a:r>
                      <a:endParaRPr lang="en-GB" sz="2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smtClean="0">
                          <a:sym typeface="Wingdings" panose="05000000000000000000" pitchFamily="2" charset="2"/>
                        </a:rPr>
                        <a:t></a:t>
                      </a:r>
                      <a:endParaRPr lang="en-GB" sz="4000" dirty="0" smtClean="0"/>
                    </a:p>
                  </a:txBody>
                  <a:tcPr/>
                </a:tc>
                <a:tc>
                  <a:txBody>
                    <a:bodyPr/>
                    <a:lstStyle/>
                    <a:p>
                      <a:r>
                        <a:rPr lang="nb-NO" sz="4000" dirty="0" smtClean="0"/>
                        <a:t>5</a:t>
                      </a:r>
                      <a:endParaRPr lang="en-GB" sz="4000" dirty="0"/>
                    </a:p>
                  </a:txBody>
                  <a:tcPr/>
                </a:tc>
                <a:extLst>
                  <a:ext uri="{0D108BD9-81ED-4DB2-BD59-A6C34878D82A}">
                    <a16:rowId xmlns:a16="http://schemas.microsoft.com/office/drawing/2014/main" val="3821066364"/>
                  </a:ext>
                </a:extLst>
              </a:tr>
            </a:tbl>
          </a:graphicData>
        </a:graphic>
      </p:graphicFrame>
      <p:sp>
        <p:nvSpPr>
          <p:cNvPr id="4" name="Rectangle 3"/>
          <p:cNvSpPr/>
          <p:nvPr/>
        </p:nvSpPr>
        <p:spPr>
          <a:xfrm>
            <a:off x="5803899" y="1905116"/>
            <a:ext cx="1841501" cy="416517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2" name="Picture 4" descr="Download Free png Mitchell Aluminium American Red Cross Symbo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3900" y="2153396"/>
            <a:ext cx="2006600" cy="3764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0902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Wright </a:t>
            </a:r>
            <a:r>
              <a:rPr lang="nb-NO" dirty="0" err="1" smtClean="0"/>
              <a:t>Map</a:t>
            </a:r>
            <a:endParaRPr lang="nb-NO" dirty="0"/>
          </a:p>
        </p:txBody>
      </p:sp>
      <p:pic>
        <p:nvPicPr>
          <p:cNvPr id="6" name="Picture 5"/>
          <p:cNvPicPr>
            <a:picLocks noChangeAspect="1"/>
          </p:cNvPicPr>
          <p:nvPr/>
        </p:nvPicPr>
        <p:blipFill>
          <a:blip r:embed="rId3"/>
          <a:stretch>
            <a:fillRect/>
          </a:stretch>
        </p:blipFill>
        <p:spPr>
          <a:xfrm>
            <a:off x="294338" y="1556071"/>
            <a:ext cx="10409524" cy="5142857"/>
          </a:xfrm>
          <a:prstGeom prst="rect">
            <a:avLst/>
          </a:prstGeom>
        </p:spPr>
      </p:pic>
    </p:spTree>
    <p:extLst>
      <p:ext uri="{BB962C8B-B14F-4D97-AF65-F5344CB8AC3E}">
        <p14:creationId xmlns:p14="http://schemas.microsoft.com/office/powerpoint/2010/main" val="2654210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required to use IRT?</a:t>
            </a:r>
            <a:endParaRPr lang="en-US" dirty="0"/>
          </a:p>
        </p:txBody>
      </p:sp>
      <p:sp>
        <p:nvSpPr>
          <p:cNvPr id="5" name="Content Placeholder 2"/>
          <p:cNvSpPr txBox="1">
            <a:spLocks/>
          </p:cNvSpPr>
          <p:nvPr/>
        </p:nvSpPr>
        <p:spPr>
          <a:xfrm>
            <a:off x="838200" y="1825625"/>
            <a:ext cx="53975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Sample size larger than at least 100 depending on models used. Preferably more. </a:t>
            </a:r>
          </a:p>
          <a:p>
            <a:pPr marL="0" indent="0">
              <a:buNone/>
            </a:pPr>
            <a:endParaRPr lang="en-US" dirty="0" smtClean="0"/>
          </a:p>
          <a:p>
            <a:pPr marL="0" indent="0">
              <a:buNone/>
            </a:pPr>
            <a:r>
              <a:rPr lang="en-US" dirty="0" smtClean="0"/>
              <a:t>Computational power.</a:t>
            </a:r>
          </a:p>
          <a:p>
            <a:pPr marL="0" indent="0">
              <a:buNone/>
            </a:pPr>
            <a:endParaRPr lang="en-US" dirty="0"/>
          </a:p>
          <a:p>
            <a:pPr marL="0" indent="0">
              <a:buNone/>
            </a:pPr>
            <a:r>
              <a:rPr lang="en-US" dirty="0" smtClean="0"/>
              <a:t>Note: The more complex the model is, the larger the sample needs to be for stable parameters.</a:t>
            </a:r>
          </a:p>
        </p:txBody>
      </p:sp>
    </p:spTree>
    <p:extLst>
      <p:ext uri="{BB962C8B-B14F-4D97-AF65-F5344CB8AC3E}">
        <p14:creationId xmlns:p14="http://schemas.microsoft.com/office/powerpoint/2010/main" val="4072320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IRT also builds on a few assumptions</a:t>
            </a:r>
            <a:endParaRPr lang="en-US" dirty="0"/>
          </a:p>
        </p:txBody>
      </p:sp>
      <p:sp>
        <p:nvSpPr>
          <p:cNvPr id="5" name="Content Placeholder 2"/>
          <p:cNvSpPr txBox="1">
            <a:spLocks/>
          </p:cNvSpPr>
          <p:nvPr/>
        </p:nvSpPr>
        <p:spPr>
          <a:xfrm>
            <a:off x="838200" y="1825625"/>
            <a:ext cx="72517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A single construct is measured.*</a:t>
            </a:r>
          </a:p>
          <a:p>
            <a:pPr marL="0" indent="0">
              <a:buNone/>
            </a:pPr>
            <a:endParaRPr lang="en-US" dirty="0" smtClean="0"/>
          </a:p>
          <a:p>
            <a:pPr marL="0" indent="0">
              <a:buNone/>
            </a:pPr>
            <a:r>
              <a:rPr lang="en-US" dirty="0" smtClean="0"/>
              <a:t>Local Independence </a:t>
            </a:r>
          </a:p>
          <a:p>
            <a:pPr marL="0" indent="0">
              <a:buNone/>
            </a:pPr>
            <a:endParaRPr lang="en-US" dirty="0"/>
          </a:p>
          <a:p>
            <a:pPr marL="0" indent="0">
              <a:buNone/>
            </a:pPr>
            <a:r>
              <a:rPr lang="en-US" dirty="0" smtClean="0"/>
              <a:t>Correct type of response function. </a:t>
            </a:r>
          </a:p>
        </p:txBody>
      </p:sp>
      <p:sp>
        <p:nvSpPr>
          <p:cNvPr id="4" name="Rectangle 3"/>
          <p:cNvSpPr/>
          <p:nvPr/>
        </p:nvSpPr>
        <p:spPr>
          <a:xfrm>
            <a:off x="6096000" y="6529586"/>
            <a:ext cx="6096000" cy="307777"/>
          </a:xfrm>
          <a:prstGeom prst="rect">
            <a:avLst/>
          </a:prstGeom>
        </p:spPr>
        <p:txBody>
          <a:bodyPr>
            <a:spAutoFit/>
          </a:bodyPr>
          <a:lstStyle/>
          <a:p>
            <a:pPr algn="r"/>
            <a:r>
              <a:rPr lang="en-GB" sz="1400" dirty="0" smtClean="0">
                <a:latin typeface="Arial" panose="020B0604020202020204" pitchFamily="34" charset="0"/>
              </a:rPr>
              <a:t>*Not counting multidimensional models. </a:t>
            </a:r>
            <a:endParaRPr lang="en-GB" sz="1400" dirty="0"/>
          </a:p>
        </p:txBody>
      </p:sp>
    </p:spTree>
    <p:extLst>
      <p:ext uri="{BB962C8B-B14F-4D97-AF65-F5344CB8AC3E}">
        <p14:creationId xmlns:p14="http://schemas.microsoft.com/office/powerpoint/2010/main" val="14227476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Comparing test results – Test equating </a:t>
            </a:r>
            <a:endParaRPr lang="en-US" dirty="0"/>
          </a:p>
        </p:txBody>
      </p:sp>
      <p:pic>
        <p:nvPicPr>
          <p:cNvPr id="5126" name="Picture 6" descr="Document clip art 5 - ClipartAndScr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0475" y="3275012"/>
            <a:ext cx="2857500" cy="28194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Document clip art 5 - ClipartAndScr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702675" y="3275012"/>
            <a:ext cx="2857500" cy="28194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92961" y="3035300"/>
            <a:ext cx="644728" cy="2308324"/>
          </a:xfrm>
          <a:prstGeom prst="rect">
            <a:avLst/>
          </a:prstGeom>
          <a:noFill/>
        </p:spPr>
        <p:txBody>
          <a:bodyPr wrap="none" rtlCol="0">
            <a:spAutoFit/>
          </a:bodyPr>
          <a:lstStyle/>
          <a:p>
            <a:pPr algn="ctr"/>
            <a:r>
              <a:rPr lang="nb-NO" sz="7200" b="1" dirty="0" smtClean="0"/>
              <a:t>?</a:t>
            </a:r>
          </a:p>
          <a:p>
            <a:pPr algn="ctr"/>
            <a:r>
              <a:rPr lang="nb-NO" sz="7200" b="1" dirty="0" smtClean="0"/>
              <a:t>=</a:t>
            </a:r>
            <a:endParaRPr lang="en-GB" sz="7200" b="1" dirty="0"/>
          </a:p>
        </p:txBody>
      </p:sp>
      <p:sp>
        <p:nvSpPr>
          <p:cNvPr id="9" name="Content Placeholder 2"/>
          <p:cNvSpPr txBox="1">
            <a:spLocks/>
          </p:cNvSpPr>
          <p:nvPr/>
        </p:nvSpPr>
        <p:spPr>
          <a:xfrm>
            <a:off x="838200" y="1825625"/>
            <a:ext cx="36830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How can we compare the results on different tests?</a:t>
            </a:r>
          </a:p>
        </p:txBody>
      </p:sp>
    </p:spTree>
    <p:extLst>
      <p:ext uri="{BB962C8B-B14F-4D97-AF65-F5344CB8AC3E}">
        <p14:creationId xmlns:p14="http://schemas.microsoft.com/office/powerpoint/2010/main" val="36037093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test linking</a:t>
            </a:r>
            <a:endParaRPr lang="en-US" dirty="0"/>
          </a:p>
        </p:txBody>
      </p:sp>
      <p:pic>
        <p:nvPicPr>
          <p:cNvPr id="5" name="Picture 4"/>
          <p:cNvPicPr>
            <a:picLocks noChangeAspect="1"/>
          </p:cNvPicPr>
          <p:nvPr/>
        </p:nvPicPr>
        <p:blipFill>
          <a:blip r:embed="rId3"/>
          <a:stretch>
            <a:fillRect/>
          </a:stretch>
        </p:blipFill>
        <p:spPr>
          <a:xfrm>
            <a:off x="1159643" y="3013354"/>
            <a:ext cx="9077886" cy="2854883"/>
          </a:xfrm>
          <a:prstGeom prst="rect">
            <a:avLst/>
          </a:prstGeom>
        </p:spPr>
      </p:pic>
      <p:sp>
        <p:nvSpPr>
          <p:cNvPr id="6" name="Rectangle 5"/>
          <p:cNvSpPr/>
          <p:nvPr/>
        </p:nvSpPr>
        <p:spPr>
          <a:xfrm>
            <a:off x="914399" y="4702629"/>
            <a:ext cx="9676563" cy="116560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414197" y="6176963"/>
            <a:ext cx="6096000" cy="523220"/>
          </a:xfrm>
          <a:prstGeom prst="rect">
            <a:avLst/>
          </a:prstGeom>
        </p:spPr>
        <p:txBody>
          <a:bodyPr>
            <a:spAutoFit/>
          </a:bodyPr>
          <a:lstStyle/>
          <a:p>
            <a:r>
              <a:rPr lang="en-GB" sz="1400" dirty="0" err="1">
                <a:latin typeface="Arial" panose="020B0604020202020204" pitchFamily="34" charset="0"/>
              </a:rPr>
              <a:t>Kolen</a:t>
            </a:r>
            <a:r>
              <a:rPr lang="en-GB" sz="1400" dirty="0">
                <a:latin typeface="Arial" panose="020B0604020202020204" pitchFamily="34" charset="0"/>
              </a:rPr>
              <a:t>, Michael J., and Robert L. Brennan. </a:t>
            </a:r>
            <a:r>
              <a:rPr lang="en-GB" sz="1400" i="1" dirty="0">
                <a:latin typeface="Arial" panose="020B0604020202020204" pitchFamily="34" charset="0"/>
              </a:rPr>
              <a:t>Test equating: Methods and practices</a:t>
            </a:r>
            <a:r>
              <a:rPr lang="en-GB" sz="1400" dirty="0">
                <a:latin typeface="Arial" panose="020B0604020202020204" pitchFamily="34" charset="0"/>
              </a:rPr>
              <a:t>. Springer Science &amp; Business Media, 2013</a:t>
            </a:r>
            <a:r>
              <a:rPr lang="en-GB" sz="1400" dirty="0" smtClean="0">
                <a:latin typeface="Arial" panose="020B0604020202020204" pitchFamily="34" charset="0"/>
              </a:rPr>
              <a:t>. p 499.</a:t>
            </a:r>
            <a:endParaRPr lang="en-GB" sz="1400" dirty="0"/>
          </a:p>
        </p:txBody>
      </p:sp>
    </p:spTree>
    <p:extLst>
      <p:ext uri="{BB962C8B-B14F-4D97-AF65-F5344CB8AC3E}">
        <p14:creationId xmlns:p14="http://schemas.microsoft.com/office/powerpoint/2010/main" val="215972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99242" cy="1325563"/>
          </a:xfrm>
        </p:spPr>
        <p:txBody>
          <a:bodyPr>
            <a:normAutofit/>
          </a:bodyPr>
          <a:lstStyle/>
          <a:p>
            <a:r>
              <a:rPr lang="en-US" dirty="0" smtClean="0"/>
              <a:t>There are multiple methods, but concurrent calibration is one of the simplest to implement</a:t>
            </a:r>
            <a:endParaRPr lang="en-US" dirty="0"/>
          </a:p>
        </p:txBody>
      </p:sp>
      <p:sp>
        <p:nvSpPr>
          <p:cNvPr id="3" name="Content Placeholder 2"/>
          <p:cNvSpPr>
            <a:spLocks noGrp="1"/>
          </p:cNvSpPr>
          <p:nvPr>
            <p:ph sz="half" idx="1"/>
          </p:nvPr>
        </p:nvSpPr>
        <p:spPr>
          <a:xfrm>
            <a:off x="838199" y="2190541"/>
            <a:ext cx="7638144" cy="3986422"/>
          </a:xfrm>
        </p:spPr>
        <p:txBody>
          <a:bodyPr/>
          <a:lstStyle/>
          <a:p>
            <a:pPr marL="0" indent="0">
              <a:buNone/>
            </a:pPr>
            <a:r>
              <a:rPr lang="en-US" dirty="0" smtClean="0"/>
              <a:t>Necessary with something shared, such as:</a:t>
            </a:r>
          </a:p>
          <a:p>
            <a:pPr marL="0" indent="0">
              <a:buNone/>
            </a:pPr>
            <a:endParaRPr lang="en-US" dirty="0" smtClean="0"/>
          </a:p>
          <a:p>
            <a:pPr marL="0" indent="0">
              <a:buNone/>
            </a:pPr>
            <a:r>
              <a:rPr lang="en-US" dirty="0" smtClean="0"/>
              <a:t>Some student’s taking multiple tests</a:t>
            </a:r>
          </a:p>
          <a:p>
            <a:pPr marL="0" indent="0">
              <a:buNone/>
            </a:pPr>
            <a:r>
              <a:rPr lang="en-US" dirty="0" smtClean="0"/>
              <a:t>Some items being shared between test-forms</a:t>
            </a:r>
            <a:endParaRPr lang="en-US" dirty="0"/>
          </a:p>
        </p:txBody>
      </p:sp>
    </p:spTree>
    <p:extLst>
      <p:ext uri="{BB962C8B-B14F-4D97-AF65-F5344CB8AC3E}">
        <p14:creationId xmlns:p14="http://schemas.microsoft.com/office/powerpoint/2010/main" val="17825476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038600" cy="2149475"/>
          </a:xfrm>
        </p:spPr>
        <p:txBody>
          <a:bodyPr>
            <a:normAutofit/>
          </a:bodyPr>
          <a:lstStyle/>
          <a:p>
            <a:r>
              <a:rPr lang="en-US" dirty="0" smtClean="0"/>
              <a:t>Typical implementations</a:t>
            </a:r>
            <a:endParaRPr lang="en-US" dirty="0"/>
          </a:p>
        </p:txBody>
      </p:sp>
      <p:pic>
        <p:nvPicPr>
          <p:cNvPr id="4" name="Picture 3"/>
          <p:cNvPicPr>
            <a:picLocks noChangeAspect="1"/>
          </p:cNvPicPr>
          <p:nvPr/>
        </p:nvPicPr>
        <p:blipFill>
          <a:blip r:embed="rId3"/>
          <a:stretch>
            <a:fillRect/>
          </a:stretch>
        </p:blipFill>
        <p:spPr>
          <a:xfrm>
            <a:off x="6745474" y="1402182"/>
            <a:ext cx="4999135" cy="3637430"/>
          </a:xfrm>
          <a:prstGeom prst="rect">
            <a:avLst/>
          </a:prstGeom>
        </p:spPr>
      </p:pic>
      <p:sp>
        <p:nvSpPr>
          <p:cNvPr id="12" name="Rectangle 11"/>
          <p:cNvSpPr/>
          <p:nvPr/>
        </p:nvSpPr>
        <p:spPr>
          <a:xfrm>
            <a:off x="6414197" y="6176963"/>
            <a:ext cx="6096000" cy="523220"/>
          </a:xfrm>
          <a:prstGeom prst="rect">
            <a:avLst/>
          </a:prstGeom>
        </p:spPr>
        <p:txBody>
          <a:bodyPr>
            <a:spAutoFit/>
          </a:bodyPr>
          <a:lstStyle/>
          <a:p>
            <a:r>
              <a:rPr lang="en-GB" sz="1400" dirty="0" err="1">
                <a:latin typeface="Arial" panose="020B0604020202020204" pitchFamily="34" charset="0"/>
              </a:rPr>
              <a:t>Kolen</a:t>
            </a:r>
            <a:r>
              <a:rPr lang="en-GB" sz="1400" dirty="0">
                <a:latin typeface="Arial" panose="020B0604020202020204" pitchFamily="34" charset="0"/>
              </a:rPr>
              <a:t>, Michael J., and Robert L. Brennan. </a:t>
            </a:r>
            <a:r>
              <a:rPr lang="en-GB" sz="1400" i="1" dirty="0">
                <a:latin typeface="Arial" panose="020B0604020202020204" pitchFamily="34" charset="0"/>
              </a:rPr>
              <a:t>Test equating: Methods and practices</a:t>
            </a:r>
            <a:r>
              <a:rPr lang="en-GB" sz="1400" dirty="0">
                <a:latin typeface="Arial" panose="020B0604020202020204" pitchFamily="34" charset="0"/>
              </a:rPr>
              <a:t>. Springer Science &amp; Business Media, 2013</a:t>
            </a:r>
            <a:r>
              <a:rPr lang="en-GB" sz="1400" dirty="0" smtClean="0">
                <a:latin typeface="Arial" panose="020B0604020202020204" pitchFamily="34" charset="0"/>
              </a:rPr>
              <a:t>. </a:t>
            </a:r>
            <a:endParaRPr lang="en-GB" sz="1400" dirty="0"/>
          </a:p>
        </p:txBody>
      </p:sp>
      <p:sp>
        <p:nvSpPr>
          <p:cNvPr id="14" name="Content Placeholder 2"/>
          <p:cNvSpPr>
            <a:spLocks noGrp="1"/>
          </p:cNvSpPr>
          <p:nvPr>
            <p:ph sz="half" idx="1"/>
          </p:nvPr>
        </p:nvSpPr>
        <p:spPr>
          <a:xfrm>
            <a:off x="838199" y="2190540"/>
            <a:ext cx="7638144" cy="4261059"/>
          </a:xfrm>
        </p:spPr>
        <p:txBody>
          <a:bodyPr>
            <a:normAutofit/>
          </a:bodyPr>
          <a:lstStyle/>
          <a:p>
            <a:pPr marL="0" indent="0">
              <a:buNone/>
            </a:pPr>
            <a:endParaRPr lang="en-US" dirty="0" smtClean="0"/>
          </a:p>
          <a:p>
            <a:pPr marL="0" indent="0">
              <a:buNone/>
            </a:pPr>
            <a:r>
              <a:rPr lang="en-US" dirty="0" smtClean="0"/>
              <a:t>Common Item </a:t>
            </a:r>
          </a:p>
          <a:p>
            <a:pPr marL="0" indent="0">
              <a:buNone/>
            </a:pPr>
            <a:r>
              <a:rPr lang="en-US" dirty="0" smtClean="0"/>
              <a:t>Equivalent Groups</a:t>
            </a:r>
          </a:p>
          <a:p>
            <a:pPr marL="0" indent="0">
              <a:buNone/>
            </a:pPr>
            <a:r>
              <a:rPr lang="en-US" dirty="0" smtClean="0"/>
              <a:t>Anchor test/Scale Test</a:t>
            </a:r>
          </a:p>
          <a:p>
            <a:pPr marL="0" indent="0">
              <a:buNone/>
            </a:pPr>
            <a:r>
              <a:rPr lang="en-US" dirty="0" smtClean="0"/>
              <a:t>… Or a combination, like the </a:t>
            </a:r>
          </a:p>
          <a:p>
            <a:pPr marL="0" indent="0">
              <a:buNone/>
            </a:pPr>
            <a:r>
              <a:rPr lang="en-US" dirty="0"/>
              <a:t>p</a:t>
            </a:r>
            <a:r>
              <a:rPr lang="en-US" dirty="0" smtClean="0"/>
              <a:t>opular non-equivalent </a:t>
            </a:r>
          </a:p>
          <a:p>
            <a:pPr marL="0" indent="0">
              <a:buNone/>
            </a:pPr>
            <a:r>
              <a:rPr lang="en-US" dirty="0" smtClean="0"/>
              <a:t>groups with Anchor test </a:t>
            </a:r>
          </a:p>
          <a:p>
            <a:pPr marL="0" indent="0">
              <a:buNone/>
            </a:pPr>
            <a:r>
              <a:rPr lang="en-US" dirty="0" smtClean="0"/>
              <a:t>design (NEAT)</a:t>
            </a:r>
            <a:endParaRPr lang="en-US" dirty="0"/>
          </a:p>
        </p:txBody>
      </p:sp>
      <p:pic>
        <p:nvPicPr>
          <p:cNvPr id="6" name="Picture 5"/>
          <p:cNvPicPr>
            <a:picLocks noChangeAspect="1"/>
          </p:cNvPicPr>
          <p:nvPr/>
        </p:nvPicPr>
        <p:blipFill rotWithShape="1">
          <a:blip r:embed="rId4"/>
          <a:srcRect t="49652"/>
          <a:stretch/>
        </p:blipFill>
        <p:spPr>
          <a:xfrm>
            <a:off x="6745473" y="1232740"/>
            <a:ext cx="4999135" cy="3970213"/>
          </a:xfrm>
          <a:prstGeom prst="rect">
            <a:avLst/>
          </a:prstGeom>
        </p:spPr>
      </p:pic>
      <p:grpSp>
        <p:nvGrpSpPr>
          <p:cNvPr id="15" name="Group 14"/>
          <p:cNvGrpSpPr/>
          <p:nvPr/>
        </p:nvGrpSpPr>
        <p:grpSpPr>
          <a:xfrm>
            <a:off x="6745472" y="1232739"/>
            <a:ext cx="4999136" cy="3970213"/>
            <a:chOff x="6745471" y="1232740"/>
            <a:chExt cx="4999136" cy="3970213"/>
          </a:xfrm>
        </p:grpSpPr>
        <p:sp>
          <p:nvSpPr>
            <p:cNvPr id="9" name="Rectangle 8"/>
            <p:cNvSpPr/>
            <p:nvPr/>
          </p:nvSpPr>
          <p:spPr>
            <a:xfrm>
              <a:off x="6745471" y="4206883"/>
              <a:ext cx="4999136" cy="9960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4"/>
            <a:srcRect b="53898"/>
            <a:stretch/>
          </p:blipFill>
          <p:spPr>
            <a:xfrm>
              <a:off x="6745472" y="1232740"/>
              <a:ext cx="4999135" cy="3635374"/>
            </a:xfrm>
            <a:prstGeom prst="rect">
              <a:avLst/>
            </a:prstGeom>
          </p:spPr>
        </p:pic>
      </p:grpSp>
      <p:sp>
        <p:nvSpPr>
          <p:cNvPr id="16" name="Rectangle 15"/>
          <p:cNvSpPr/>
          <p:nvPr/>
        </p:nvSpPr>
        <p:spPr>
          <a:xfrm>
            <a:off x="5435600" y="868346"/>
            <a:ext cx="6616700" cy="469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741504" y="2551305"/>
            <a:ext cx="4231992" cy="635000"/>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530508" y="3149600"/>
            <a:ext cx="4231992" cy="535826"/>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530508" y="3706751"/>
            <a:ext cx="4231992" cy="535826"/>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7498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Test equating –Practical example </a:t>
            </a:r>
            <a:endParaRPr lang="en-US" dirty="0"/>
          </a:p>
        </p:txBody>
      </p:sp>
      <p:pic>
        <p:nvPicPr>
          <p:cNvPr id="6" name="Picture 5"/>
          <p:cNvPicPr>
            <a:picLocks noChangeAspect="1"/>
          </p:cNvPicPr>
          <p:nvPr/>
        </p:nvPicPr>
        <p:blipFill>
          <a:blip r:embed="rId3"/>
          <a:stretch>
            <a:fillRect/>
          </a:stretch>
        </p:blipFill>
        <p:spPr>
          <a:xfrm>
            <a:off x="3343275" y="3406775"/>
            <a:ext cx="5842836" cy="2536646"/>
          </a:xfrm>
          <a:prstGeom prst="rect">
            <a:avLst/>
          </a:prstGeom>
        </p:spPr>
      </p:pic>
      <p:sp>
        <p:nvSpPr>
          <p:cNvPr id="7" name="Rectangle 6"/>
          <p:cNvSpPr/>
          <p:nvPr/>
        </p:nvSpPr>
        <p:spPr>
          <a:xfrm>
            <a:off x="3454400" y="4143374"/>
            <a:ext cx="3556000" cy="3413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a:stCxn id="11" idx="2"/>
          </p:cNvCxnSpPr>
          <p:nvPr/>
        </p:nvCxnSpPr>
        <p:spPr>
          <a:xfrm flipH="1">
            <a:off x="6858000" y="3148508"/>
            <a:ext cx="3237245" cy="97849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176290" y="2317511"/>
            <a:ext cx="3837910" cy="830997"/>
          </a:xfrm>
          <a:prstGeom prst="rect">
            <a:avLst/>
          </a:prstGeom>
          <a:noFill/>
        </p:spPr>
        <p:txBody>
          <a:bodyPr wrap="none" rtlCol="0">
            <a:spAutoFit/>
          </a:bodyPr>
          <a:lstStyle/>
          <a:p>
            <a:r>
              <a:rPr lang="en-US" sz="2400" b="1" dirty="0" smtClean="0">
                <a:solidFill>
                  <a:srgbClr val="FF0000"/>
                </a:solidFill>
              </a:rPr>
              <a:t>Ordinary implementation of </a:t>
            </a:r>
          </a:p>
          <a:p>
            <a:r>
              <a:rPr lang="en-US" sz="2400" b="1" dirty="0" smtClean="0">
                <a:solidFill>
                  <a:srgbClr val="FF0000"/>
                </a:solidFill>
              </a:rPr>
              <a:t>“</a:t>
            </a:r>
            <a:r>
              <a:rPr lang="en-US" sz="2400" b="1" dirty="0" err="1" smtClean="0">
                <a:solidFill>
                  <a:srgbClr val="FF0000"/>
                </a:solidFill>
              </a:rPr>
              <a:t>Nasjonale</a:t>
            </a:r>
            <a:r>
              <a:rPr lang="en-US" sz="2400" b="1" dirty="0" smtClean="0">
                <a:solidFill>
                  <a:srgbClr val="FF0000"/>
                </a:solidFill>
              </a:rPr>
              <a:t> </a:t>
            </a:r>
            <a:r>
              <a:rPr lang="en-US" sz="2400" b="1" dirty="0" err="1" smtClean="0">
                <a:solidFill>
                  <a:srgbClr val="FF0000"/>
                </a:solidFill>
              </a:rPr>
              <a:t>Prøver</a:t>
            </a:r>
            <a:r>
              <a:rPr lang="en-US" sz="2400" b="1" dirty="0" smtClean="0">
                <a:solidFill>
                  <a:srgbClr val="FF0000"/>
                </a:solidFill>
              </a:rPr>
              <a:t> </a:t>
            </a:r>
            <a:r>
              <a:rPr lang="en-US" sz="2400" b="1" dirty="0" err="1" smtClean="0">
                <a:solidFill>
                  <a:srgbClr val="FF0000"/>
                </a:solidFill>
              </a:rPr>
              <a:t>i</a:t>
            </a:r>
            <a:r>
              <a:rPr lang="en-US" sz="2400" b="1" dirty="0" smtClean="0">
                <a:solidFill>
                  <a:srgbClr val="FF0000"/>
                </a:solidFill>
              </a:rPr>
              <a:t> </a:t>
            </a:r>
            <a:r>
              <a:rPr lang="en-US" sz="2400" b="1" dirty="0" err="1" smtClean="0">
                <a:solidFill>
                  <a:srgbClr val="FF0000"/>
                </a:solidFill>
              </a:rPr>
              <a:t>regning</a:t>
            </a:r>
            <a:r>
              <a:rPr lang="en-US" sz="2400" b="1" dirty="0" smtClean="0">
                <a:solidFill>
                  <a:srgbClr val="FF0000"/>
                </a:solidFill>
              </a:rPr>
              <a:t>”</a:t>
            </a:r>
            <a:endParaRPr lang="en-US" sz="2400" b="1" dirty="0">
              <a:solidFill>
                <a:srgbClr val="FF0000"/>
              </a:solidFill>
            </a:endParaRPr>
          </a:p>
        </p:txBody>
      </p:sp>
      <p:cxnSp>
        <p:nvCxnSpPr>
          <p:cNvPr id="14" name="Straight Arrow Connector 13"/>
          <p:cNvCxnSpPr>
            <a:stCxn id="11" idx="2"/>
            <a:endCxn id="15" idx="3"/>
          </p:cNvCxnSpPr>
          <p:nvPr/>
        </p:nvCxnSpPr>
        <p:spPr>
          <a:xfrm flipH="1">
            <a:off x="9130548" y="3148508"/>
            <a:ext cx="964697" cy="219382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454400" y="5172867"/>
            <a:ext cx="5676148" cy="3389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56110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Test equating – Practical example </a:t>
            </a:r>
            <a:endParaRPr lang="en-US" dirty="0"/>
          </a:p>
        </p:txBody>
      </p:sp>
      <p:pic>
        <p:nvPicPr>
          <p:cNvPr id="6" name="Picture 5"/>
          <p:cNvPicPr>
            <a:picLocks noChangeAspect="1"/>
          </p:cNvPicPr>
          <p:nvPr/>
        </p:nvPicPr>
        <p:blipFill>
          <a:blip r:embed="rId2"/>
          <a:stretch>
            <a:fillRect/>
          </a:stretch>
        </p:blipFill>
        <p:spPr>
          <a:xfrm>
            <a:off x="3343275" y="3406775"/>
            <a:ext cx="5842836" cy="2536646"/>
          </a:xfrm>
          <a:prstGeom prst="rect">
            <a:avLst/>
          </a:prstGeom>
        </p:spPr>
      </p:pic>
      <p:sp>
        <p:nvSpPr>
          <p:cNvPr id="19" name="TextBox 18"/>
          <p:cNvSpPr txBox="1"/>
          <p:nvPr/>
        </p:nvSpPr>
        <p:spPr>
          <a:xfrm>
            <a:off x="184947" y="2888693"/>
            <a:ext cx="3741986" cy="830997"/>
          </a:xfrm>
          <a:prstGeom prst="rect">
            <a:avLst/>
          </a:prstGeom>
          <a:noFill/>
        </p:spPr>
        <p:txBody>
          <a:bodyPr wrap="none" rtlCol="0">
            <a:spAutoFit/>
          </a:bodyPr>
          <a:lstStyle/>
          <a:p>
            <a:r>
              <a:rPr lang="en-US" sz="2400" b="1" dirty="0" smtClean="0">
                <a:solidFill>
                  <a:srgbClr val="FF0000"/>
                </a:solidFill>
              </a:rPr>
              <a:t>Extended data collection to </a:t>
            </a:r>
          </a:p>
          <a:p>
            <a:r>
              <a:rPr lang="en-US" sz="2400" b="1" dirty="0" smtClean="0">
                <a:solidFill>
                  <a:srgbClr val="FF0000"/>
                </a:solidFill>
              </a:rPr>
              <a:t>connect grade 5 and 8</a:t>
            </a:r>
            <a:endParaRPr lang="en-US" sz="2400" b="1" dirty="0">
              <a:solidFill>
                <a:srgbClr val="FF0000"/>
              </a:solidFill>
            </a:endParaRPr>
          </a:p>
        </p:txBody>
      </p:sp>
      <p:sp>
        <p:nvSpPr>
          <p:cNvPr id="23" name="Rectangle 22"/>
          <p:cNvSpPr/>
          <p:nvPr/>
        </p:nvSpPr>
        <p:spPr>
          <a:xfrm>
            <a:off x="3454400" y="4487463"/>
            <a:ext cx="5676148" cy="6854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p:nvPr/>
        </p:nvCxnSpPr>
        <p:spPr>
          <a:xfrm>
            <a:off x="1803570" y="3824782"/>
            <a:ext cx="1678445" cy="109291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85898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Test </a:t>
            </a:r>
            <a:r>
              <a:rPr lang="nb-NO" dirty="0" err="1" smtClean="0"/>
              <a:t>equating</a:t>
            </a:r>
            <a:r>
              <a:rPr lang="nb-NO" dirty="0"/>
              <a:t> </a:t>
            </a:r>
            <a:r>
              <a:rPr lang="nb-NO" dirty="0" smtClean="0"/>
              <a:t>–</a:t>
            </a:r>
            <a:r>
              <a:rPr lang="nb-NO" dirty="0" err="1" smtClean="0"/>
              <a:t>Practical</a:t>
            </a:r>
            <a:r>
              <a:rPr lang="nb-NO" dirty="0" smtClean="0"/>
              <a:t> </a:t>
            </a:r>
            <a:r>
              <a:rPr lang="nb-NO" dirty="0" err="1"/>
              <a:t>example</a:t>
            </a:r>
            <a:r>
              <a:rPr lang="nb-NO" dirty="0"/>
              <a:t> </a:t>
            </a:r>
          </a:p>
        </p:txBody>
      </p:sp>
      <p:pic>
        <p:nvPicPr>
          <p:cNvPr id="6" name="Picture 5"/>
          <p:cNvPicPr>
            <a:picLocks noChangeAspect="1"/>
          </p:cNvPicPr>
          <p:nvPr/>
        </p:nvPicPr>
        <p:blipFill>
          <a:blip r:embed="rId2"/>
          <a:stretch>
            <a:fillRect/>
          </a:stretch>
        </p:blipFill>
        <p:spPr>
          <a:xfrm>
            <a:off x="3343275" y="3406775"/>
            <a:ext cx="5842836" cy="2536646"/>
          </a:xfrm>
          <a:prstGeom prst="rect">
            <a:avLst/>
          </a:prstGeom>
        </p:spPr>
      </p:pic>
      <p:sp>
        <p:nvSpPr>
          <p:cNvPr id="7" name="Rectangle 6"/>
          <p:cNvSpPr/>
          <p:nvPr/>
        </p:nvSpPr>
        <p:spPr>
          <a:xfrm>
            <a:off x="3454400" y="4143374"/>
            <a:ext cx="3556000" cy="3413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a:stCxn id="11" idx="2"/>
          </p:cNvCxnSpPr>
          <p:nvPr/>
        </p:nvCxnSpPr>
        <p:spPr>
          <a:xfrm flipH="1">
            <a:off x="6858000" y="3148508"/>
            <a:ext cx="3237245" cy="97849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176290" y="2317511"/>
            <a:ext cx="3837910" cy="830997"/>
          </a:xfrm>
          <a:prstGeom prst="rect">
            <a:avLst/>
          </a:prstGeom>
          <a:noFill/>
        </p:spPr>
        <p:txBody>
          <a:bodyPr wrap="none" rtlCol="0">
            <a:spAutoFit/>
          </a:bodyPr>
          <a:lstStyle/>
          <a:p>
            <a:r>
              <a:rPr lang="en-US" sz="2400" b="1" dirty="0" smtClean="0">
                <a:solidFill>
                  <a:srgbClr val="FF0000"/>
                </a:solidFill>
              </a:rPr>
              <a:t>Ordinary implementation of </a:t>
            </a:r>
          </a:p>
          <a:p>
            <a:r>
              <a:rPr lang="en-US" sz="2400" b="1" dirty="0" smtClean="0">
                <a:solidFill>
                  <a:srgbClr val="FF0000"/>
                </a:solidFill>
              </a:rPr>
              <a:t>“</a:t>
            </a:r>
            <a:r>
              <a:rPr lang="en-US" sz="2400" b="1" dirty="0" err="1" smtClean="0">
                <a:solidFill>
                  <a:srgbClr val="FF0000"/>
                </a:solidFill>
              </a:rPr>
              <a:t>Nasjonale</a:t>
            </a:r>
            <a:r>
              <a:rPr lang="en-US" sz="2400" b="1" dirty="0" smtClean="0">
                <a:solidFill>
                  <a:srgbClr val="FF0000"/>
                </a:solidFill>
              </a:rPr>
              <a:t> </a:t>
            </a:r>
            <a:r>
              <a:rPr lang="en-US" sz="2400" b="1" dirty="0" err="1" smtClean="0">
                <a:solidFill>
                  <a:srgbClr val="FF0000"/>
                </a:solidFill>
              </a:rPr>
              <a:t>Prøver</a:t>
            </a:r>
            <a:r>
              <a:rPr lang="en-US" sz="2400" b="1" dirty="0" smtClean="0">
                <a:solidFill>
                  <a:srgbClr val="FF0000"/>
                </a:solidFill>
              </a:rPr>
              <a:t> </a:t>
            </a:r>
            <a:r>
              <a:rPr lang="en-US" sz="2400" b="1" dirty="0" err="1" smtClean="0">
                <a:solidFill>
                  <a:srgbClr val="FF0000"/>
                </a:solidFill>
              </a:rPr>
              <a:t>i</a:t>
            </a:r>
            <a:r>
              <a:rPr lang="en-US" sz="2400" b="1" dirty="0" smtClean="0">
                <a:solidFill>
                  <a:srgbClr val="FF0000"/>
                </a:solidFill>
              </a:rPr>
              <a:t> </a:t>
            </a:r>
            <a:r>
              <a:rPr lang="en-US" sz="2400" b="1" dirty="0" err="1" smtClean="0">
                <a:solidFill>
                  <a:srgbClr val="FF0000"/>
                </a:solidFill>
              </a:rPr>
              <a:t>regning</a:t>
            </a:r>
            <a:r>
              <a:rPr lang="en-US" sz="2400" b="1" dirty="0" smtClean="0">
                <a:solidFill>
                  <a:srgbClr val="FF0000"/>
                </a:solidFill>
              </a:rPr>
              <a:t>”</a:t>
            </a:r>
            <a:endParaRPr lang="en-US" sz="2400" b="1" dirty="0">
              <a:solidFill>
                <a:srgbClr val="FF0000"/>
              </a:solidFill>
            </a:endParaRPr>
          </a:p>
        </p:txBody>
      </p:sp>
      <p:cxnSp>
        <p:nvCxnSpPr>
          <p:cNvPr id="14" name="Straight Arrow Connector 13"/>
          <p:cNvCxnSpPr>
            <a:stCxn id="11" idx="2"/>
            <a:endCxn id="15" idx="3"/>
          </p:cNvCxnSpPr>
          <p:nvPr/>
        </p:nvCxnSpPr>
        <p:spPr>
          <a:xfrm flipH="1">
            <a:off x="9130548" y="3148508"/>
            <a:ext cx="964697" cy="219382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454400" y="5172867"/>
            <a:ext cx="5676148" cy="3389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84947" y="2888693"/>
            <a:ext cx="3741986" cy="830997"/>
          </a:xfrm>
          <a:prstGeom prst="rect">
            <a:avLst/>
          </a:prstGeom>
          <a:noFill/>
        </p:spPr>
        <p:txBody>
          <a:bodyPr wrap="none" rtlCol="0">
            <a:spAutoFit/>
          </a:bodyPr>
          <a:lstStyle/>
          <a:p>
            <a:r>
              <a:rPr lang="nb-NO" sz="2400" b="1" dirty="0" smtClean="0">
                <a:solidFill>
                  <a:srgbClr val="FF0000"/>
                </a:solidFill>
              </a:rPr>
              <a:t>Extended data </a:t>
            </a:r>
            <a:r>
              <a:rPr lang="nb-NO" sz="2400" b="1" dirty="0" err="1" smtClean="0">
                <a:solidFill>
                  <a:srgbClr val="FF0000"/>
                </a:solidFill>
              </a:rPr>
              <a:t>collection</a:t>
            </a:r>
            <a:r>
              <a:rPr lang="nb-NO" sz="2400" b="1" dirty="0" smtClean="0">
                <a:solidFill>
                  <a:srgbClr val="FF0000"/>
                </a:solidFill>
              </a:rPr>
              <a:t> to </a:t>
            </a:r>
          </a:p>
          <a:p>
            <a:r>
              <a:rPr lang="nb-NO" sz="2400" b="1" dirty="0" err="1" smtClean="0">
                <a:solidFill>
                  <a:srgbClr val="FF0000"/>
                </a:solidFill>
              </a:rPr>
              <a:t>connect</a:t>
            </a:r>
            <a:r>
              <a:rPr lang="nb-NO" sz="2400" b="1" dirty="0" smtClean="0">
                <a:solidFill>
                  <a:srgbClr val="FF0000"/>
                </a:solidFill>
              </a:rPr>
              <a:t> grade 5 and 8</a:t>
            </a:r>
            <a:endParaRPr lang="en-GB" sz="2400" b="1" dirty="0">
              <a:solidFill>
                <a:srgbClr val="FF0000"/>
              </a:solidFill>
            </a:endParaRPr>
          </a:p>
        </p:txBody>
      </p:sp>
      <p:sp>
        <p:nvSpPr>
          <p:cNvPr id="23" name="Rectangle 22"/>
          <p:cNvSpPr/>
          <p:nvPr/>
        </p:nvSpPr>
        <p:spPr>
          <a:xfrm>
            <a:off x="3454400" y="4487463"/>
            <a:ext cx="5676148" cy="6854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p:nvPr/>
        </p:nvCxnSpPr>
        <p:spPr>
          <a:xfrm>
            <a:off x="1803570" y="3824782"/>
            <a:ext cx="1678445" cy="109291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9079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Test </a:t>
            </a:r>
            <a:r>
              <a:rPr lang="nb-NO" dirty="0" err="1" smtClean="0"/>
              <a:t>equating</a:t>
            </a:r>
            <a:r>
              <a:rPr lang="nb-NO" dirty="0"/>
              <a:t> </a:t>
            </a:r>
            <a:r>
              <a:rPr lang="nb-NO" dirty="0" smtClean="0"/>
              <a:t>– </a:t>
            </a:r>
            <a:r>
              <a:rPr lang="nb-NO" dirty="0" err="1" smtClean="0"/>
              <a:t>Practical</a:t>
            </a:r>
            <a:r>
              <a:rPr lang="nb-NO" dirty="0" smtClean="0"/>
              <a:t> </a:t>
            </a:r>
            <a:r>
              <a:rPr lang="nb-NO" dirty="0" err="1"/>
              <a:t>example</a:t>
            </a:r>
            <a:r>
              <a:rPr lang="nb-NO" dirty="0"/>
              <a:t> </a:t>
            </a:r>
          </a:p>
        </p:txBody>
      </p:sp>
      <p:pic>
        <p:nvPicPr>
          <p:cNvPr id="6" name="Picture 5"/>
          <p:cNvPicPr>
            <a:picLocks noChangeAspect="1"/>
          </p:cNvPicPr>
          <p:nvPr/>
        </p:nvPicPr>
        <p:blipFill>
          <a:blip r:embed="rId3"/>
          <a:stretch>
            <a:fillRect/>
          </a:stretch>
        </p:blipFill>
        <p:spPr>
          <a:xfrm>
            <a:off x="3343275" y="3406775"/>
            <a:ext cx="5842836" cy="2536646"/>
          </a:xfrm>
          <a:prstGeom prst="rect">
            <a:avLst/>
          </a:prstGeom>
        </p:spPr>
      </p:pic>
      <p:sp>
        <p:nvSpPr>
          <p:cNvPr id="19" name="TextBox 18"/>
          <p:cNvSpPr txBox="1"/>
          <p:nvPr/>
        </p:nvSpPr>
        <p:spPr>
          <a:xfrm>
            <a:off x="330997" y="1592629"/>
            <a:ext cx="6114253" cy="1569660"/>
          </a:xfrm>
          <a:prstGeom prst="rect">
            <a:avLst/>
          </a:prstGeom>
          <a:noFill/>
        </p:spPr>
        <p:txBody>
          <a:bodyPr wrap="square" rtlCol="0">
            <a:spAutoFit/>
          </a:bodyPr>
          <a:lstStyle/>
          <a:p>
            <a:r>
              <a:rPr lang="nb-NO" sz="2400" b="1" dirty="0" smtClean="0">
                <a:solidFill>
                  <a:srgbClr val="FF0000"/>
                </a:solidFill>
              </a:rPr>
              <a:t>Data </a:t>
            </a:r>
            <a:r>
              <a:rPr lang="nb-NO" sz="2400" b="1" dirty="0" err="1" smtClean="0">
                <a:solidFill>
                  <a:srgbClr val="FF0000"/>
                </a:solidFill>
              </a:rPr>
              <a:t>structure</a:t>
            </a:r>
            <a:r>
              <a:rPr lang="nb-NO" sz="2400" b="1" dirty="0" smtClean="0">
                <a:solidFill>
                  <a:srgbClr val="FF0000"/>
                </a:solidFill>
              </a:rPr>
              <a:t>:</a:t>
            </a:r>
          </a:p>
          <a:p>
            <a:r>
              <a:rPr lang="nb-NO" sz="2400" b="1" dirty="0" smtClean="0">
                <a:solidFill>
                  <a:srgbClr val="FF0000"/>
                </a:solidFill>
              </a:rPr>
              <a:t>One </a:t>
            </a:r>
            <a:r>
              <a:rPr lang="nb-NO" sz="2400" b="1" dirty="0" err="1" smtClean="0">
                <a:solidFill>
                  <a:srgbClr val="FF0000"/>
                </a:solidFill>
              </a:rPr>
              <a:t>group</a:t>
            </a:r>
            <a:r>
              <a:rPr lang="nb-NO" sz="2400" b="1" dirty="0" smtClean="0">
                <a:solidFill>
                  <a:srgbClr val="FF0000"/>
                </a:solidFill>
              </a:rPr>
              <a:t>.</a:t>
            </a:r>
          </a:p>
          <a:p>
            <a:r>
              <a:rPr lang="nb-NO" sz="2400" b="1" dirty="0" err="1" smtClean="0">
                <a:solidFill>
                  <a:srgbClr val="FF0000"/>
                </a:solidFill>
              </a:rPr>
              <a:t>Two</a:t>
            </a:r>
            <a:r>
              <a:rPr lang="nb-NO" sz="2400" b="1" dirty="0" smtClean="0">
                <a:solidFill>
                  <a:srgbClr val="FF0000"/>
                </a:solidFill>
              </a:rPr>
              <a:t> tests, </a:t>
            </a:r>
            <a:r>
              <a:rPr lang="nb-NO" sz="2400" b="1" dirty="0" err="1" smtClean="0">
                <a:solidFill>
                  <a:srgbClr val="FF0000"/>
                </a:solidFill>
              </a:rPr>
              <a:t>three</a:t>
            </a:r>
            <a:r>
              <a:rPr lang="nb-NO" sz="2400" b="1" dirty="0" smtClean="0">
                <a:solidFill>
                  <a:srgbClr val="FF0000"/>
                </a:solidFill>
              </a:rPr>
              <a:t> item </a:t>
            </a:r>
            <a:r>
              <a:rPr lang="nb-NO" sz="2400" b="1" dirty="0" err="1" smtClean="0">
                <a:solidFill>
                  <a:srgbClr val="FF0000"/>
                </a:solidFill>
              </a:rPr>
              <a:t>blocks</a:t>
            </a:r>
            <a:r>
              <a:rPr lang="nb-NO" sz="2400" b="1" dirty="0" smtClean="0">
                <a:solidFill>
                  <a:srgbClr val="FF0000"/>
                </a:solidFill>
              </a:rPr>
              <a:t>. </a:t>
            </a:r>
          </a:p>
          <a:p>
            <a:r>
              <a:rPr lang="nb-NO" sz="2400" b="1" dirty="0" smtClean="0">
                <a:solidFill>
                  <a:srgbClr val="FF0000"/>
                </a:solidFill>
              </a:rPr>
              <a:t>NT5 Gr. 2 </a:t>
            </a:r>
            <a:r>
              <a:rPr lang="nb-NO" sz="2400" b="1" dirty="0" err="1" smtClean="0">
                <a:solidFill>
                  <a:srgbClr val="FF0000"/>
                </a:solidFill>
              </a:rPr>
              <a:t>shared</a:t>
            </a:r>
            <a:r>
              <a:rPr lang="nb-NO" sz="2400" b="1" dirty="0" smtClean="0">
                <a:solidFill>
                  <a:srgbClr val="FF0000"/>
                </a:solidFill>
              </a:rPr>
              <a:t> (23 </a:t>
            </a:r>
            <a:r>
              <a:rPr lang="nb-NO" sz="2400" b="1" dirty="0" err="1" smtClean="0">
                <a:solidFill>
                  <a:srgbClr val="FF0000"/>
                </a:solidFill>
              </a:rPr>
              <a:t>items</a:t>
            </a:r>
            <a:r>
              <a:rPr lang="nb-NO" sz="2400" b="1" dirty="0" smtClean="0">
                <a:solidFill>
                  <a:srgbClr val="FF0000"/>
                </a:solidFill>
              </a:rPr>
              <a:t>). </a:t>
            </a:r>
          </a:p>
        </p:txBody>
      </p:sp>
      <p:sp>
        <p:nvSpPr>
          <p:cNvPr id="23" name="Rectangle 22"/>
          <p:cNvSpPr/>
          <p:nvPr/>
        </p:nvSpPr>
        <p:spPr>
          <a:xfrm>
            <a:off x="4864100" y="4487463"/>
            <a:ext cx="3162300" cy="3385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a:stCxn id="19" idx="2"/>
          </p:cNvCxnSpPr>
          <p:nvPr/>
        </p:nvCxnSpPr>
        <p:spPr>
          <a:xfrm>
            <a:off x="3388124" y="3162289"/>
            <a:ext cx="1475976" cy="146051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5362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the tests compared test the same thing?</a:t>
            </a:r>
            <a:endParaRPr lang="en-US" dirty="0"/>
          </a:p>
        </p:txBody>
      </p:sp>
      <p:sp>
        <p:nvSpPr>
          <p:cNvPr id="3" name="Content Placeholder 2"/>
          <p:cNvSpPr>
            <a:spLocks noGrp="1"/>
          </p:cNvSpPr>
          <p:nvPr>
            <p:ph sz="half" idx="1"/>
          </p:nvPr>
        </p:nvSpPr>
        <p:spPr/>
        <p:txBody>
          <a:bodyPr/>
          <a:lstStyle/>
          <a:p>
            <a:pPr lvl="0"/>
            <a:r>
              <a:rPr lang="en-GB" dirty="0"/>
              <a:t>Parallel analysis</a:t>
            </a:r>
          </a:p>
          <a:p>
            <a:pPr lvl="1"/>
            <a:r>
              <a:rPr lang="en-GB" dirty="0"/>
              <a:t>Binary data requires a modified approach </a:t>
            </a:r>
          </a:p>
          <a:p>
            <a:pPr lvl="0"/>
            <a:r>
              <a:rPr lang="en-GB" dirty="0"/>
              <a:t>Multidimensional models</a:t>
            </a:r>
          </a:p>
          <a:p>
            <a:pPr lvl="1"/>
            <a:r>
              <a:rPr lang="en-GB" dirty="0"/>
              <a:t>Bifactor </a:t>
            </a:r>
          </a:p>
          <a:p>
            <a:pPr lvl="1"/>
            <a:r>
              <a:rPr lang="en-GB" dirty="0"/>
              <a:t>Correlated simple </a:t>
            </a:r>
            <a:r>
              <a:rPr lang="en-GB" dirty="0" smtClean="0"/>
              <a:t>structure</a:t>
            </a:r>
          </a:p>
          <a:p>
            <a:pPr lvl="1"/>
            <a:r>
              <a:rPr lang="nb-NO" dirty="0" smtClean="0"/>
              <a:t>++</a:t>
            </a:r>
            <a:endParaRPr lang="en-GB" dirty="0" smtClean="0"/>
          </a:p>
          <a:p>
            <a:r>
              <a:rPr lang="nb-NO" dirty="0" smtClean="0"/>
              <a:t>++</a:t>
            </a:r>
            <a:endParaRPr lang="en-GB" dirty="0"/>
          </a:p>
        </p:txBody>
      </p:sp>
      <p:pic>
        <p:nvPicPr>
          <p:cNvPr id="1026" name="Picture 2" descr="Intelligence--Two Model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811755" y="1825625"/>
            <a:ext cx="3902489"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43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Test Fairness – </a:t>
            </a:r>
            <a:r>
              <a:rPr lang="nb-NO" dirty="0" err="1"/>
              <a:t>Differential</a:t>
            </a:r>
            <a:r>
              <a:rPr lang="nb-NO" dirty="0"/>
              <a:t> Item </a:t>
            </a:r>
            <a:r>
              <a:rPr lang="nb-NO" dirty="0" err="1"/>
              <a:t>Functioning</a:t>
            </a:r>
            <a:r>
              <a:rPr lang="nb-NO" dirty="0"/>
              <a:t> </a:t>
            </a:r>
            <a:endParaRPr lang="en-GB" dirty="0"/>
          </a:p>
        </p:txBody>
      </p:sp>
      <p:sp>
        <p:nvSpPr>
          <p:cNvPr id="3" name="Content Placeholder 2"/>
          <p:cNvSpPr>
            <a:spLocks noGrp="1"/>
          </p:cNvSpPr>
          <p:nvPr>
            <p:ph sz="half" idx="1"/>
          </p:nvPr>
        </p:nvSpPr>
        <p:spPr/>
        <p:txBody>
          <a:bodyPr/>
          <a:lstStyle/>
          <a:p>
            <a:pPr marL="0" indent="0">
              <a:buNone/>
            </a:pPr>
            <a:r>
              <a:rPr lang="en-US" dirty="0" smtClean="0"/>
              <a:t>An item, and by extension, a test, might measure differently, depending on the group tested. </a:t>
            </a:r>
          </a:p>
          <a:p>
            <a:pPr marL="0" indent="0">
              <a:buNone/>
            </a:pPr>
            <a:endParaRPr lang="en-US" dirty="0"/>
          </a:p>
          <a:p>
            <a:pPr marL="0" indent="0">
              <a:buNone/>
            </a:pPr>
            <a:endParaRPr lang="en-US" dirty="0"/>
          </a:p>
        </p:txBody>
      </p:sp>
      <p:pic>
        <p:nvPicPr>
          <p:cNvPr id="5" name="Content Placeholder 4"/>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17407"/>
          <a:stretch/>
        </p:blipFill>
        <p:spPr>
          <a:xfrm>
            <a:off x="6327775" y="2049737"/>
            <a:ext cx="4835525" cy="3903114"/>
          </a:xfrm>
        </p:spPr>
      </p:pic>
    </p:spTree>
    <p:extLst>
      <p:ext uri="{BB962C8B-B14F-4D97-AF65-F5344CB8AC3E}">
        <p14:creationId xmlns:p14="http://schemas.microsoft.com/office/powerpoint/2010/main" val="11379775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There are many ways to investigate if an item is invariant across different groups. </a:t>
            </a:r>
            <a:endParaRPr lang="en-US" dirty="0"/>
          </a:p>
        </p:txBody>
      </p:sp>
      <p:sp>
        <p:nvSpPr>
          <p:cNvPr id="5" name="Content Placeholder 2"/>
          <p:cNvSpPr txBox="1">
            <a:spLocks/>
          </p:cNvSpPr>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7" name="Content Placeholder 2"/>
          <p:cNvSpPr txBox="1">
            <a:spLocks/>
          </p:cNvSpPr>
          <p:nvPr/>
        </p:nvSpPr>
        <p:spPr>
          <a:xfrm>
            <a:off x="990600" y="19780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Mantel-</a:t>
            </a:r>
            <a:r>
              <a:rPr lang="en-US" dirty="0" err="1" smtClean="0"/>
              <a:t>Haenszel</a:t>
            </a:r>
            <a:endParaRPr lang="en-US" dirty="0" smtClean="0"/>
          </a:p>
          <a:p>
            <a:r>
              <a:rPr lang="en-GB" dirty="0"/>
              <a:t>Wald </a:t>
            </a:r>
            <a:r>
              <a:rPr lang="en-GB" dirty="0" smtClean="0"/>
              <a:t>statistic</a:t>
            </a:r>
          </a:p>
          <a:p>
            <a:r>
              <a:rPr lang="en-GB" dirty="0"/>
              <a:t>Random-Effects </a:t>
            </a:r>
            <a:r>
              <a:rPr lang="en-GB" dirty="0" smtClean="0"/>
              <a:t>Models</a:t>
            </a:r>
          </a:p>
          <a:p>
            <a:r>
              <a:rPr lang="en-GB" dirty="0"/>
              <a:t>Logistic Regression Method</a:t>
            </a:r>
          </a:p>
          <a:p>
            <a:r>
              <a:rPr lang="en-GB" dirty="0"/>
              <a:t>Likelihood-ratio </a:t>
            </a:r>
            <a:r>
              <a:rPr lang="en-GB" dirty="0" smtClean="0"/>
              <a:t>test</a:t>
            </a:r>
          </a:p>
          <a:p>
            <a:r>
              <a:rPr lang="nb-NO" dirty="0" smtClean="0"/>
              <a:t>++</a:t>
            </a:r>
            <a:endParaRPr lang="en-GB" dirty="0"/>
          </a:p>
          <a:p>
            <a:endParaRPr lang="en-US" dirty="0"/>
          </a:p>
        </p:txBody>
      </p:sp>
      <p:sp>
        <p:nvSpPr>
          <p:cNvPr id="8" name="Content Placeholder 2"/>
          <p:cNvSpPr txBox="1">
            <a:spLocks/>
          </p:cNvSpPr>
          <p:nvPr/>
        </p:nvSpPr>
        <p:spPr>
          <a:xfrm>
            <a:off x="6324600" y="19780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[Go to picture folder]</a:t>
            </a:r>
            <a:endParaRPr lang="en-US" dirty="0"/>
          </a:p>
        </p:txBody>
      </p:sp>
      <p:sp>
        <p:nvSpPr>
          <p:cNvPr id="9" name="Rectangle 8"/>
          <p:cNvSpPr/>
          <p:nvPr/>
        </p:nvSpPr>
        <p:spPr>
          <a:xfrm>
            <a:off x="838200" y="4001294"/>
            <a:ext cx="4692316" cy="4955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751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1169580" cy="1325563"/>
          </a:xfrm>
        </p:spPr>
        <p:txBody>
          <a:bodyPr/>
          <a:lstStyle/>
          <a:p>
            <a:r>
              <a:rPr lang="nb-NO" dirty="0" err="1"/>
              <a:t>Differential</a:t>
            </a:r>
            <a:r>
              <a:rPr lang="nb-NO" dirty="0"/>
              <a:t> Item </a:t>
            </a:r>
            <a:r>
              <a:rPr lang="nb-NO" dirty="0" err="1"/>
              <a:t>Functioning</a:t>
            </a:r>
            <a:r>
              <a:rPr lang="nb-NO" dirty="0"/>
              <a:t> </a:t>
            </a:r>
            <a:r>
              <a:rPr lang="nb-NO" dirty="0" smtClean="0"/>
              <a:t>– </a:t>
            </a:r>
            <a:r>
              <a:rPr lang="nb-NO" dirty="0" err="1" smtClean="0"/>
              <a:t>Practical</a:t>
            </a:r>
            <a:r>
              <a:rPr lang="nb-NO" dirty="0" smtClean="0"/>
              <a:t> </a:t>
            </a:r>
            <a:r>
              <a:rPr lang="nb-NO" dirty="0" err="1"/>
              <a:t>example</a:t>
            </a:r>
            <a:r>
              <a:rPr lang="nb-NO" dirty="0"/>
              <a:t> </a:t>
            </a:r>
          </a:p>
        </p:txBody>
      </p:sp>
      <p:pic>
        <p:nvPicPr>
          <p:cNvPr id="6" name="Picture 5"/>
          <p:cNvPicPr>
            <a:picLocks noChangeAspect="1"/>
          </p:cNvPicPr>
          <p:nvPr/>
        </p:nvPicPr>
        <p:blipFill>
          <a:blip r:embed="rId2"/>
          <a:stretch>
            <a:fillRect/>
          </a:stretch>
        </p:blipFill>
        <p:spPr>
          <a:xfrm>
            <a:off x="3343275" y="3406775"/>
            <a:ext cx="5842836" cy="2536646"/>
          </a:xfrm>
          <a:prstGeom prst="rect">
            <a:avLst/>
          </a:prstGeom>
        </p:spPr>
      </p:pic>
      <p:sp>
        <p:nvSpPr>
          <p:cNvPr id="19" name="TextBox 18"/>
          <p:cNvSpPr txBox="1"/>
          <p:nvPr/>
        </p:nvSpPr>
        <p:spPr>
          <a:xfrm>
            <a:off x="330997" y="1592629"/>
            <a:ext cx="6114253" cy="1200329"/>
          </a:xfrm>
          <a:prstGeom prst="rect">
            <a:avLst/>
          </a:prstGeom>
          <a:noFill/>
        </p:spPr>
        <p:txBody>
          <a:bodyPr wrap="square" rtlCol="0">
            <a:spAutoFit/>
          </a:bodyPr>
          <a:lstStyle/>
          <a:p>
            <a:r>
              <a:rPr lang="nb-NO" sz="2400" b="1" dirty="0" smtClean="0">
                <a:solidFill>
                  <a:srgbClr val="FF0000"/>
                </a:solidFill>
              </a:rPr>
              <a:t>Data </a:t>
            </a:r>
            <a:r>
              <a:rPr lang="nb-NO" sz="2400" b="1" dirty="0" err="1" smtClean="0">
                <a:solidFill>
                  <a:srgbClr val="FF0000"/>
                </a:solidFill>
              </a:rPr>
              <a:t>structure</a:t>
            </a:r>
            <a:r>
              <a:rPr lang="nb-NO" sz="2400" b="1" dirty="0" smtClean="0">
                <a:solidFill>
                  <a:srgbClr val="FF0000"/>
                </a:solidFill>
              </a:rPr>
              <a:t>:</a:t>
            </a:r>
          </a:p>
          <a:p>
            <a:r>
              <a:rPr lang="nb-NO" sz="2400" b="1" dirty="0" err="1" smtClean="0">
                <a:solidFill>
                  <a:srgbClr val="FF0000"/>
                </a:solidFill>
              </a:rPr>
              <a:t>Two</a:t>
            </a:r>
            <a:r>
              <a:rPr lang="nb-NO" sz="2400" b="1" dirty="0" smtClean="0">
                <a:solidFill>
                  <a:srgbClr val="FF0000"/>
                </a:solidFill>
              </a:rPr>
              <a:t> </a:t>
            </a:r>
            <a:r>
              <a:rPr lang="nb-NO" sz="2400" b="1" dirty="0" err="1" smtClean="0">
                <a:solidFill>
                  <a:srgbClr val="FF0000"/>
                </a:solidFill>
              </a:rPr>
              <a:t>groups</a:t>
            </a:r>
            <a:r>
              <a:rPr lang="nb-NO" sz="2400" b="1" dirty="0" smtClean="0">
                <a:solidFill>
                  <a:srgbClr val="FF0000"/>
                </a:solidFill>
              </a:rPr>
              <a:t>.</a:t>
            </a:r>
          </a:p>
          <a:p>
            <a:r>
              <a:rPr lang="nb-NO" sz="2400" b="1" dirty="0" smtClean="0">
                <a:solidFill>
                  <a:srgbClr val="FF0000"/>
                </a:solidFill>
              </a:rPr>
              <a:t>One test. </a:t>
            </a:r>
          </a:p>
        </p:txBody>
      </p:sp>
      <p:sp>
        <p:nvSpPr>
          <p:cNvPr id="23" name="Rectangle 22"/>
          <p:cNvSpPr/>
          <p:nvPr/>
        </p:nvSpPr>
        <p:spPr>
          <a:xfrm>
            <a:off x="5948624" y="4509045"/>
            <a:ext cx="2077776" cy="6457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p:nvPr/>
        </p:nvCxnSpPr>
        <p:spPr>
          <a:xfrm>
            <a:off x="2190541" y="2542233"/>
            <a:ext cx="3758083" cy="233614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6147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Consequence of</a:t>
            </a:r>
            <a:r>
              <a:rPr lang="nb-NO" dirty="0"/>
              <a:t> </a:t>
            </a:r>
            <a:r>
              <a:rPr lang="nb-NO" dirty="0" err="1" smtClean="0"/>
              <a:t>differential</a:t>
            </a:r>
            <a:r>
              <a:rPr lang="nb-NO" dirty="0" smtClean="0"/>
              <a:t> item </a:t>
            </a:r>
            <a:r>
              <a:rPr lang="nb-NO" dirty="0" err="1" smtClean="0"/>
              <a:t>functioning</a:t>
            </a:r>
            <a:r>
              <a:rPr lang="nb-NO" dirty="0" smtClean="0"/>
              <a:t> </a:t>
            </a:r>
            <a:endParaRPr lang="en-US" dirty="0"/>
          </a:p>
        </p:txBody>
      </p:sp>
      <p:sp>
        <p:nvSpPr>
          <p:cNvPr id="5" name="Content Placeholder 2"/>
          <p:cNvSpPr txBox="1">
            <a:spLocks/>
          </p:cNvSpPr>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7" name="Content Placeholder 2"/>
          <p:cNvSpPr txBox="1">
            <a:spLocks/>
          </p:cNvSpPr>
          <p:nvPr/>
        </p:nvSpPr>
        <p:spPr>
          <a:xfrm>
            <a:off x="990600" y="1978025"/>
            <a:ext cx="454152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Unfair comparisons between students </a:t>
            </a:r>
          </a:p>
          <a:p>
            <a:r>
              <a:rPr lang="en-US" dirty="0" smtClean="0"/>
              <a:t>Systematic disenfranchisement of a minority </a:t>
            </a:r>
          </a:p>
          <a:p>
            <a:pPr marL="0" indent="0">
              <a:buNone/>
            </a:pPr>
            <a:r>
              <a:rPr lang="en-US" dirty="0" smtClean="0"/>
              <a:t> </a:t>
            </a:r>
          </a:p>
          <a:p>
            <a:pPr marL="0" indent="0">
              <a:buNone/>
            </a:pPr>
            <a:endParaRPr lang="en-US" dirty="0"/>
          </a:p>
        </p:txBody>
      </p:sp>
      <p:pic>
        <p:nvPicPr>
          <p:cNvPr id="2050" name="Picture 2" descr="https://scontent-arn2-1.xx.fbcdn.net/v/t1.15752-9/87512272_2361047417367190_1157308006245859328_n.png?_nc_cat=101&amp;_nc_sid=b96e70&amp;_nc_ohc=iEpZ3OtdRKoAX_88C_s&amp;_nc_ht=scontent-arn2-1.xx&amp;oh=131bd7beb4bbceb83c7f758727d7ee8f&amp;oe=5F63C3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978025"/>
            <a:ext cx="5041706" cy="341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0143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Dealing with differential item functioning </a:t>
            </a:r>
            <a:endParaRPr lang="en-US" dirty="0"/>
          </a:p>
        </p:txBody>
      </p:sp>
      <p:sp>
        <p:nvSpPr>
          <p:cNvPr id="5" name="Content Placeholder 2"/>
          <p:cNvSpPr txBox="1">
            <a:spLocks/>
          </p:cNvSpPr>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7" name="Content Placeholder 2"/>
          <p:cNvSpPr txBox="1">
            <a:spLocks/>
          </p:cNvSpPr>
          <p:nvPr/>
        </p:nvSpPr>
        <p:spPr>
          <a:xfrm>
            <a:off x="990600" y="1978025"/>
            <a:ext cx="454152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 </a:t>
            </a:r>
          </a:p>
          <a:p>
            <a:pPr marL="0" indent="0">
              <a:buNone/>
            </a:pPr>
            <a:endParaRPr lang="en-US" dirty="0"/>
          </a:p>
        </p:txBody>
      </p:sp>
      <p:sp>
        <p:nvSpPr>
          <p:cNvPr id="6" name="Content Placeholder 2"/>
          <p:cNvSpPr txBox="1">
            <a:spLocks/>
          </p:cNvSpPr>
          <p:nvPr/>
        </p:nvSpPr>
        <p:spPr>
          <a:xfrm>
            <a:off x="1143000" y="2130425"/>
            <a:ext cx="454152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dirty="0" smtClean="0"/>
              <a:t>Ignore items </a:t>
            </a:r>
          </a:p>
          <a:p>
            <a:pPr marL="514350" indent="-514350">
              <a:buFont typeface="+mj-lt"/>
              <a:buAutoNum type="arabicPeriod"/>
            </a:pPr>
            <a:r>
              <a:rPr lang="en-US" dirty="0" smtClean="0"/>
              <a:t>Allow items to estimate freely across groups</a:t>
            </a:r>
            <a:endParaRPr lang="en-US" dirty="0"/>
          </a:p>
        </p:txBody>
      </p:sp>
    </p:spTree>
    <p:extLst>
      <p:ext uri="{BB962C8B-B14F-4D97-AF65-F5344CB8AC3E}">
        <p14:creationId xmlns:p14="http://schemas.microsoft.com/office/powerpoint/2010/main" val="22299209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Thank you!</a:t>
            </a:r>
            <a:endParaRPr lang="en-US" sz="4800" dirty="0"/>
          </a:p>
        </p:txBody>
      </p:sp>
      <p:sp>
        <p:nvSpPr>
          <p:cNvPr id="4" name="Text Placeholder 3"/>
          <p:cNvSpPr>
            <a:spLocks noGrp="1"/>
          </p:cNvSpPr>
          <p:nvPr>
            <p:ph type="body" sz="half" idx="2"/>
          </p:nvPr>
        </p:nvSpPr>
        <p:spPr>
          <a:xfrm>
            <a:off x="839788" y="2057400"/>
            <a:ext cx="5240972" cy="4343400"/>
          </a:xfrm>
        </p:spPr>
        <p:txBody>
          <a:bodyPr>
            <a:normAutofit lnSpcReduction="10000"/>
          </a:bodyPr>
          <a:lstStyle/>
          <a:p>
            <a:r>
              <a:rPr lang="en-US" sz="2800" dirty="0" smtClean="0"/>
              <a:t>“Modern Psychometrics with R”</a:t>
            </a:r>
          </a:p>
          <a:p>
            <a:pPr marL="457200" indent="-457200">
              <a:buFont typeface="Arial" panose="020B0604020202020204" pitchFamily="34" charset="0"/>
              <a:buChar char="•"/>
            </a:pPr>
            <a:r>
              <a:rPr lang="en-US" sz="2800" dirty="0" smtClean="0"/>
              <a:t>For R novices familiar with IRT</a:t>
            </a:r>
          </a:p>
          <a:p>
            <a:r>
              <a:rPr lang="en-US" sz="2800" dirty="0" smtClean="0"/>
              <a:t>“Using R for Item Response Theory Model Application”</a:t>
            </a:r>
            <a:endParaRPr lang="en-US" sz="2800" dirty="0"/>
          </a:p>
          <a:p>
            <a:pPr marL="457200" indent="-457200">
              <a:buFont typeface="Arial" panose="020B0604020202020204" pitchFamily="34" charset="0"/>
              <a:buChar char="•"/>
            </a:pPr>
            <a:r>
              <a:rPr lang="en-US" sz="2800" dirty="0" smtClean="0"/>
              <a:t>For R and IRT novices</a:t>
            </a:r>
          </a:p>
          <a:p>
            <a:pPr marL="457200" indent="-457200">
              <a:buFont typeface="Arial" panose="020B0604020202020204" pitchFamily="34" charset="0"/>
              <a:buChar char="•"/>
            </a:pPr>
            <a:endParaRPr lang="en-US" sz="2800" dirty="0" smtClean="0"/>
          </a:p>
          <a:p>
            <a:r>
              <a:rPr lang="en-US" sz="2800" dirty="0" smtClean="0"/>
              <a:t>For more information about the linking of the Norwegian national numeracy tests, see the QR code (report in Norwegian)</a:t>
            </a:r>
            <a:endParaRPr lang="en-US" sz="2800" dirty="0"/>
          </a:p>
        </p:txBody>
      </p:sp>
      <p:pic>
        <p:nvPicPr>
          <p:cNvPr id="5" name="Picture 2" descr="Modern Psychometrics with R (Use R!): Mair, Patrick: 9783319931753 ..."/>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207169" y="1638301"/>
            <a:ext cx="1805342" cy="27053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0230" y="4595458"/>
            <a:ext cx="1805342" cy="1805342"/>
          </a:xfrm>
          <a:prstGeom prst="rect">
            <a:avLst/>
          </a:prstGeom>
        </p:spPr>
      </p:pic>
      <p:pic>
        <p:nvPicPr>
          <p:cNvPr id="1026" name="Picture 2" descr="Using R for Item Response Theory Model Applications - 1st Edition - 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1604" y="1638301"/>
            <a:ext cx="1727937" cy="2705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871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B6E2B91A7D4334A8D5235D706C47E9A" ma:contentTypeVersion="10" ma:contentTypeDescription="Opprett et nytt dokument." ma:contentTypeScope="" ma:versionID="746aeaf1e13621e4bcdcc29d9c79b479">
  <xsd:schema xmlns:xsd="http://www.w3.org/2001/XMLSchema" xmlns:xs="http://www.w3.org/2001/XMLSchema" xmlns:p="http://schemas.microsoft.com/office/2006/metadata/properties" xmlns:ns3="93d049bf-c91b-4634-8a1e-c29badeaa27a" targetNamespace="http://schemas.microsoft.com/office/2006/metadata/properties" ma:root="true" ma:fieldsID="0e1310212142173265faefe59ceadd3a" ns3:_="">
    <xsd:import namespace="93d049bf-c91b-4634-8a1e-c29badeaa27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d049bf-c91b-4634-8a1e-c29badeaa2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81FD751-A148-4EFD-936C-C80BF4A5D9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d049bf-c91b-4634-8a1e-c29badeaa2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3A88BE-EB56-4529-A07C-D4F8168DEAB4}">
  <ds:schemaRefs>
    <ds:schemaRef ds:uri="http://schemas.microsoft.com/sharepoint/v3/contenttype/forms"/>
  </ds:schemaRefs>
</ds:datastoreItem>
</file>

<file path=customXml/itemProps3.xml><?xml version="1.0" encoding="utf-8"?>
<ds:datastoreItem xmlns:ds="http://schemas.openxmlformats.org/officeDocument/2006/customXml" ds:itemID="{9893401F-8BC8-4315-B1A9-D94855EAF50B}">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93d049bf-c91b-4634-8a1e-c29badeaa27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16600</TotalTime>
  <Words>2487</Words>
  <Application>Microsoft Office PowerPoint</Application>
  <PresentationFormat>Widescreen</PresentationFormat>
  <Paragraphs>397</Paragraphs>
  <Slides>33</Slides>
  <Notes>27</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Cambria Math</vt:lpstr>
      <vt:lpstr>Wingdings</vt:lpstr>
      <vt:lpstr>Office Theme</vt:lpstr>
      <vt:lpstr>Item Response Theory in  </vt:lpstr>
      <vt:lpstr>PowerPoint Presentation</vt:lpstr>
      <vt:lpstr>How would you measure height, if you couldn’t observe it?</vt:lpstr>
      <vt:lpstr>Outline </vt:lpstr>
      <vt:lpstr>What is Item Response Theory?</vt:lpstr>
      <vt:lpstr>IRT advantages </vt:lpstr>
      <vt:lpstr>Where is IRT used?</vt:lpstr>
      <vt:lpstr>IRT in education</vt:lpstr>
      <vt:lpstr>Most commonly used IRT models</vt:lpstr>
      <vt:lpstr>Likert scale</vt:lpstr>
      <vt:lpstr>Other types of IRT models</vt:lpstr>
      <vt:lpstr>3-Parameter logistic model (3PL)</vt:lpstr>
      <vt:lpstr>Modelling height using Item Response Theory </vt:lpstr>
      <vt:lpstr>IRT vs CTT thought experiment </vt:lpstr>
      <vt:lpstr>IRT vs CTT thought experiment </vt:lpstr>
      <vt:lpstr>Wright Map</vt:lpstr>
      <vt:lpstr>What is required to use IRT?</vt:lpstr>
      <vt:lpstr>IRT also builds on a few assumptions</vt:lpstr>
      <vt:lpstr>Comparing test results – Test equating </vt:lpstr>
      <vt:lpstr>Types of test linking</vt:lpstr>
      <vt:lpstr>There are multiple methods, but concurrent calibration is one of the simplest to implement</vt:lpstr>
      <vt:lpstr>Typical implementations</vt:lpstr>
      <vt:lpstr>Test equating –Practical example </vt:lpstr>
      <vt:lpstr>Test equating – Practical example </vt:lpstr>
      <vt:lpstr>Test equating –Practical example </vt:lpstr>
      <vt:lpstr>Test equating – Practical example </vt:lpstr>
      <vt:lpstr>Does the tests compared test the same thing?</vt:lpstr>
      <vt:lpstr>Test Fairness – Differential Item Functioning </vt:lpstr>
      <vt:lpstr>There are many ways to investigate if an item is invariant across different groups. </vt:lpstr>
      <vt:lpstr>Differential Item Functioning – Practical example </vt:lpstr>
      <vt:lpstr>Consequence of differential item functioning </vt:lpstr>
      <vt:lpstr>Dealing with differential item functioning </vt:lpstr>
      <vt:lpstr>Thank you!</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Item Response Theory in R</dc:title>
  <dc:creator>Henrik Galligani Ræder</dc:creator>
  <cp:lastModifiedBy>Henrik Galligani Ræder</cp:lastModifiedBy>
  <cp:revision>144</cp:revision>
  <dcterms:created xsi:type="dcterms:W3CDTF">2020-07-31T12:53:46Z</dcterms:created>
  <dcterms:modified xsi:type="dcterms:W3CDTF">2020-09-01T13:40:49Z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0x0101006B6E2B91A7D4334A8D5235D706C47E9A</vt:lpwstr>
  </property>
</Properties>
</file>