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701" r:id="rId3"/>
    <p:sldMasterId id="2147483713" r:id="rId4"/>
  </p:sldMasterIdLst>
  <p:notesMasterIdLst>
    <p:notesMasterId r:id="rId30"/>
  </p:notesMasterIdLst>
  <p:handoutMasterIdLst>
    <p:handoutMasterId r:id="rId31"/>
  </p:handoutMasterIdLst>
  <p:sldIdLst>
    <p:sldId id="257" r:id="rId5"/>
    <p:sldId id="773" r:id="rId6"/>
    <p:sldId id="601" r:id="rId7"/>
    <p:sldId id="881" r:id="rId8"/>
    <p:sldId id="602" r:id="rId9"/>
    <p:sldId id="911" r:id="rId10"/>
    <p:sldId id="756" r:id="rId11"/>
    <p:sldId id="830" r:id="rId12"/>
    <p:sldId id="908" r:id="rId13"/>
    <p:sldId id="782" r:id="rId14"/>
    <p:sldId id="832" r:id="rId15"/>
    <p:sldId id="910" r:id="rId16"/>
    <p:sldId id="660" r:id="rId17"/>
    <p:sldId id="882" r:id="rId18"/>
    <p:sldId id="870" r:id="rId19"/>
    <p:sldId id="921" r:id="rId20"/>
    <p:sldId id="915" r:id="rId21"/>
    <p:sldId id="916" r:id="rId22"/>
    <p:sldId id="917" r:id="rId23"/>
    <p:sldId id="918" r:id="rId24"/>
    <p:sldId id="919" r:id="rId25"/>
    <p:sldId id="920" r:id="rId26"/>
    <p:sldId id="904" r:id="rId27"/>
    <p:sldId id="923" r:id="rId28"/>
    <p:sldId id="906" r:id="rId29"/>
  </p:sldIdLst>
  <p:sldSz cx="9144000" cy="6858000" type="screen4x3"/>
  <p:notesSz cx="9931400" cy="67945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9" userDrawn="1">
          <p15:clr>
            <a:srgbClr val="A4A3A4"/>
          </p15:clr>
        </p15:guide>
        <p15:guide id="2" pos="204" userDrawn="1">
          <p15:clr>
            <a:srgbClr val="A4A3A4"/>
          </p15:clr>
        </p15:guide>
      </p15:sldGuideLst>
    </p:ext>
    <p:ext uri="{2D200454-40CA-4A62-9FC3-DE9A4176ACB9}">
      <p15:notesGuideLst xmlns:p15="http://schemas.microsoft.com/office/powerpoint/2012/main">
        <p15:guide id="1" orient="horz" pos="2140" userDrawn="1">
          <p15:clr>
            <a:srgbClr val="A4A3A4"/>
          </p15:clr>
        </p15:guide>
        <p15:guide id="2" pos="312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trid Roe" initials="AR" lastIdx="9" clrIdx="0"/>
  <p:cmAuthor id="1" name="Marit Kjærnsli" initials="MK"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FFCC99"/>
    <a:srgbClr val="FFAE85"/>
    <a:srgbClr val="C00000"/>
    <a:srgbClr val="B9CDE5"/>
    <a:srgbClr val="A5C26A"/>
    <a:srgbClr val="607731"/>
    <a:srgbClr val="83A343"/>
    <a:srgbClr val="95B850"/>
    <a:srgbClr val="9FBE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06" autoAdjust="0"/>
    <p:restoredTop sz="56006" autoAdjust="0"/>
  </p:normalViewPr>
  <p:slideViewPr>
    <p:cSldViewPr showGuides="1">
      <p:cViewPr varScale="1">
        <p:scale>
          <a:sx n="70" d="100"/>
          <a:sy n="70" d="100"/>
        </p:scale>
        <p:origin x="3024" y="60"/>
      </p:cViewPr>
      <p:guideLst>
        <p:guide orient="horz" pos="3249"/>
        <p:guide pos="204"/>
      </p:guideLst>
    </p:cSldViewPr>
  </p:slideViewPr>
  <p:outlineViewPr>
    <p:cViewPr>
      <p:scale>
        <a:sx n="33" d="100"/>
        <a:sy n="33" d="100"/>
      </p:scale>
      <p:origin x="0" y="3132"/>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9" d="100"/>
          <a:sy n="79" d="100"/>
        </p:scale>
        <p:origin x="-3936" y="-84"/>
      </p:cViewPr>
      <p:guideLst>
        <p:guide orient="horz" pos="2140"/>
        <p:guide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303606" cy="339725"/>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sz="quarter" idx="1"/>
          </p:nvPr>
        </p:nvSpPr>
        <p:spPr>
          <a:xfrm>
            <a:off x="5625498" y="3"/>
            <a:ext cx="4303606" cy="339725"/>
          </a:xfrm>
          <a:prstGeom prst="rect">
            <a:avLst/>
          </a:prstGeom>
        </p:spPr>
        <p:txBody>
          <a:bodyPr vert="horz" lIns="91440" tIns="45720" rIns="91440" bIns="45720" rtlCol="0"/>
          <a:lstStyle>
            <a:lvl1pPr algn="r">
              <a:defRPr sz="1200"/>
            </a:lvl1pPr>
          </a:lstStyle>
          <a:p>
            <a:fld id="{0498C24E-8824-44EF-9BDB-CCA1A56B9366}" type="datetimeFigureOut">
              <a:rPr lang="nb-NO" smtClean="0"/>
              <a:t>11.10.2022</a:t>
            </a:fld>
            <a:endParaRPr lang="nb-NO" dirty="0"/>
          </a:p>
        </p:txBody>
      </p:sp>
      <p:sp>
        <p:nvSpPr>
          <p:cNvPr id="4" name="Footer Placeholder 3"/>
          <p:cNvSpPr>
            <a:spLocks noGrp="1"/>
          </p:cNvSpPr>
          <p:nvPr>
            <p:ph type="ftr" sz="quarter" idx="2"/>
          </p:nvPr>
        </p:nvSpPr>
        <p:spPr>
          <a:xfrm>
            <a:off x="4" y="6453599"/>
            <a:ext cx="4303606" cy="339725"/>
          </a:xfrm>
          <a:prstGeom prst="rect">
            <a:avLst/>
          </a:prstGeom>
        </p:spPr>
        <p:txBody>
          <a:bodyPr vert="horz" lIns="91440" tIns="45720" rIns="91440" bIns="45720" rtlCol="0" anchor="b"/>
          <a:lstStyle>
            <a:lvl1pPr algn="l">
              <a:defRPr sz="1200"/>
            </a:lvl1pPr>
          </a:lstStyle>
          <a:p>
            <a:endParaRPr lang="nb-NO" dirty="0"/>
          </a:p>
        </p:txBody>
      </p:sp>
      <p:sp>
        <p:nvSpPr>
          <p:cNvPr id="5" name="Slide Number Placeholder 4"/>
          <p:cNvSpPr>
            <a:spLocks noGrp="1"/>
          </p:cNvSpPr>
          <p:nvPr>
            <p:ph type="sldNum" sz="quarter" idx="3"/>
          </p:nvPr>
        </p:nvSpPr>
        <p:spPr>
          <a:xfrm>
            <a:off x="5625498" y="6453599"/>
            <a:ext cx="4303606" cy="339725"/>
          </a:xfrm>
          <a:prstGeom prst="rect">
            <a:avLst/>
          </a:prstGeom>
        </p:spPr>
        <p:txBody>
          <a:bodyPr vert="horz" lIns="91440" tIns="45720" rIns="91440" bIns="45720" rtlCol="0" anchor="b"/>
          <a:lstStyle>
            <a:lvl1pPr algn="r">
              <a:defRPr sz="1200"/>
            </a:lvl1pPr>
          </a:lstStyle>
          <a:p>
            <a:fld id="{E35E673E-9DF5-4606-BE07-63DB212F6531}" type="slidenum">
              <a:rPr lang="nb-NO" smtClean="0"/>
              <a:t>‹#›</a:t>
            </a:fld>
            <a:endParaRPr lang="nb-NO" dirty="0"/>
          </a:p>
        </p:txBody>
      </p:sp>
    </p:spTree>
    <p:extLst>
      <p:ext uri="{BB962C8B-B14F-4D97-AF65-F5344CB8AC3E}">
        <p14:creationId xmlns:p14="http://schemas.microsoft.com/office/powerpoint/2010/main" val="2253714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303606" cy="339725"/>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idx="1"/>
          </p:nvPr>
        </p:nvSpPr>
        <p:spPr>
          <a:xfrm>
            <a:off x="5625498" y="3"/>
            <a:ext cx="4303606" cy="339725"/>
          </a:xfrm>
          <a:prstGeom prst="rect">
            <a:avLst/>
          </a:prstGeom>
        </p:spPr>
        <p:txBody>
          <a:bodyPr vert="horz" lIns="91440" tIns="45720" rIns="91440" bIns="45720" rtlCol="0"/>
          <a:lstStyle>
            <a:lvl1pPr algn="r">
              <a:defRPr sz="1200"/>
            </a:lvl1pPr>
          </a:lstStyle>
          <a:p>
            <a:fld id="{9FBD113A-9731-4133-88EC-889235663471}" type="datetimeFigureOut">
              <a:rPr lang="nb-NO" smtClean="0"/>
              <a:t>11.10.2022</a:t>
            </a:fld>
            <a:endParaRPr lang="nb-NO" dirty="0"/>
          </a:p>
        </p:txBody>
      </p:sp>
      <p:sp>
        <p:nvSpPr>
          <p:cNvPr id="4" name="Slide Image Placeholder 3"/>
          <p:cNvSpPr>
            <a:spLocks noGrp="1" noRot="1" noChangeAspect="1"/>
          </p:cNvSpPr>
          <p:nvPr>
            <p:ph type="sldImg" idx="2"/>
          </p:nvPr>
        </p:nvSpPr>
        <p:spPr>
          <a:xfrm>
            <a:off x="3267075" y="509588"/>
            <a:ext cx="3397250" cy="2547937"/>
          </a:xfrm>
          <a:prstGeom prst="rect">
            <a:avLst/>
          </a:prstGeom>
          <a:noFill/>
          <a:ln w="12700">
            <a:solidFill>
              <a:prstClr val="black"/>
            </a:solidFill>
          </a:ln>
        </p:spPr>
        <p:txBody>
          <a:bodyPr vert="horz" lIns="91440" tIns="45720" rIns="91440" bIns="45720" rtlCol="0" anchor="ctr"/>
          <a:lstStyle/>
          <a:p>
            <a:endParaRPr lang="nb-NO" dirty="0"/>
          </a:p>
        </p:txBody>
      </p:sp>
      <p:sp>
        <p:nvSpPr>
          <p:cNvPr id="5" name="Notes Placeholder 4"/>
          <p:cNvSpPr>
            <a:spLocks noGrp="1"/>
          </p:cNvSpPr>
          <p:nvPr>
            <p:ph type="body" sz="quarter" idx="3"/>
          </p:nvPr>
        </p:nvSpPr>
        <p:spPr>
          <a:xfrm>
            <a:off x="993140" y="3227390"/>
            <a:ext cx="7945120" cy="3057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4" y="6453599"/>
            <a:ext cx="4303606" cy="339725"/>
          </a:xfrm>
          <a:prstGeom prst="rect">
            <a:avLst/>
          </a:prstGeom>
        </p:spPr>
        <p:txBody>
          <a:bodyPr vert="horz" lIns="91440" tIns="45720" rIns="91440" bIns="45720" rtlCol="0" anchor="b"/>
          <a:lstStyle>
            <a:lvl1pPr algn="l">
              <a:defRPr sz="1200"/>
            </a:lvl1pPr>
          </a:lstStyle>
          <a:p>
            <a:endParaRPr lang="nb-NO" dirty="0"/>
          </a:p>
        </p:txBody>
      </p:sp>
      <p:sp>
        <p:nvSpPr>
          <p:cNvPr id="7" name="Slide Number Placeholder 6"/>
          <p:cNvSpPr>
            <a:spLocks noGrp="1"/>
          </p:cNvSpPr>
          <p:nvPr>
            <p:ph type="sldNum" sz="quarter" idx="5"/>
          </p:nvPr>
        </p:nvSpPr>
        <p:spPr>
          <a:xfrm>
            <a:off x="5625498" y="6453599"/>
            <a:ext cx="4303606" cy="339725"/>
          </a:xfrm>
          <a:prstGeom prst="rect">
            <a:avLst/>
          </a:prstGeom>
        </p:spPr>
        <p:txBody>
          <a:bodyPr vert="horz" lIns="91440" tIns="45720" rIns="91440" bIns="45720" rtlCol="0" anchor="b"/>
          <a:lstStyle>
            <a:lvl1pPr algn="r">
              <a:defRPr sz="1200"/>
            </a:lvl1pPr>
          </a:lstStyle>
          <a:p>
            <a:fld id="{55337766-3EC3-4307-AF00-3E2747518BA1}" type="slidenum">
              <a:rPr lang="nb-NO" smtClean="0"/>
              <a:t>‹#›</a:t>
            </a:fld>
            <a:endParaRPr lang="nb-NO" dirty="0"/>
          </a:p>
        </p:txBody>
      </p:sp>
    </p:spTree>
    <p:extLst>
      <p:ext uri="{BB962C8B-B14F-4D97-AF65-F5344CB8AC3E}">
        <p14:creationId xmlns:p14="http://schemas.microsoft.com/office/powerpoint/2010/main" val="582559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Velkommen </a:t>
            </a:r>
            <a:r>
              <a:rPr lang="nb-NO" dirty="0"/>
              <a:t>til informasjonsmøtet for </a:t>
            </a:r>
            <a:r>
              <a:rPr lang="nb-NO" dirty="0" smtClean="0"/>
              <a:t>skoler som er trukket ut til å delta i TIMSS-undersøkelsen våren 2023. </a:t>
            </a:r>
            <a:endParaRPr lang="nb-NO" dirty="0"/>
          </a:p>
          <a:p>
            <a:r>
              <a:rPr lang="nb-NO" dirty="0"/>
              <a:t>Mitt navn er</a:t>
            </a:r>
            <a:r>
              <a:rPr lang="nb-NO" baseline="0" dirty="0"/>
              <a:t> Hege Kaarstein, og det er jeg som er prosjektleder for TIMSS 2023.</a:t>
            </a:r>
          </a:p>
          <a:p>
            <a:r>
              <a:rPr lang="nb-NO" baseline="0" dirty="0"/>
              <a:t>Med meg i dag har jeg Anne-Catherine </a:t>
            </a:r>
            <a:r>
              <a:rPr lang="nb-NO" baseline="0" dirty="0" smtClean="0"/>
              <a:t>Lehre, </a:t>
            </a:r>
            <a:r>
              <a:rPr lang="nb-NO" baseline="0" dirty="0"/>
              <a:t>Jelena </a:t>
            </a:r>
            <a:r>
              <a:rPr lang="nb-NO" baseline="0" dirty="0" smtClean="0"/>
              <a:t>Radisic og Manvi Aurora </a:t>
            </a:r>
            <a:r>
              <a:rPr lang="nb-NO" baseline="0" dirty="0" smtClean="0"/>
              <a:t>Rohatgi.</a:t>
            </a:r>
          </a:p>
          <a:p>
            <a:endParaRPr lang="nb-NO" baseline="0" dirty="0" smtClean="0"/>
          </a:p>
          <a:p>
            <a:r>
              <a:rPr lang="nb-NO" baseline="0" dirty="0" smtClean="0"/>
              <a:t>Vi jobber ved Institutt for lærerutdanning og skoleforskning, Universitetet i Oslo.</a:t>
            </a:r>
          </a:p>
          <a:p>
            <a:r>
              <a:rPr lang="nb-NO" baseline="0" dirty="0" smtClean="0"/>
              <a:t>ILS gjennomfører undersøkelsen på oppdrag fra Utdanningsdirektoratet.</a:t>
            </a:r>
            <a:endParaRPr lang="nb-NO" baseline="0" dirty="0" smtClean="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55337766-3EC3-4307-AF00-3E2747518BA1}" type="slidenum">
              <a:rPr lang="nb-NO" smtClean="0"/>
              <a:t>1</a:t>
            </a:fld>
            <a:endParaRPr lang="nb-NO" dirty="0"/>
          </a:p>
        </p:txBody>
      </p:sp>
    </p:spTree>
    <p:extLst>
      <p:ext uri="{BB962C8B-B14F-4D97-AF65-F5344CB8AC3E}">
        <p14:creationId xmlns:p14="http://schemas.microsoft.com/office/powerpoint/2010/main" val="4285455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b-NO" sz="1200" b="0" i="0" kern="1200" dirty="0" smtClean="0">
                <a:solidFill>
                  <a:schemeClr val="tx1"/>
                </a:solidFill>
                <a:effectLst/>
                <a:latin typeface="+mn-lt"/>
                <a:ea typeface="+mn-ea"/>
                <a:cs typeface="+mn-cs"/>
              </a:rPr>
              <a:t>Under </a:t>
            </a:r>
            <a:r>
              <a:rPr lang="nb-NO" sz="1200" b="0" i="0" kern="1200" dirty="0" smtClean="0">
                <a:solidFill>
                  <a:schemeClr val="tx1"/>
                </a:solidFill>
                <a:effectLst/>
                <a:latin typeface="+mn-lt"/>
                <a:ea typeface="+mn-ea"/>
                <a:cs typeface="+mn-cs"/>
              </a:rPr>
              <a:t>hele presentasjonen er det mulig </a:t>
            </a:r>
            <a:r>
              <a:rPr lang="nb-NO" sz="1200" b="0" i="0" kern="1200" dirty="0">
                <a:solidFill>
                  <a:schemeClr val="tx1"/>
                </a:solidFill>
                <a:effectLst/>
                <a:latin typeface="+mn-lt"/>
                <a:ea typeface="+mn-ea"/>
                <a:cs typeface="+mn-cs"/>
              </a:rPr>
              <a:t>å sende inn skriftlige spørsmål via Q&amp;A (</a:t>
            </a:r>
            <a:r>
              <a:rPr lang="nb-NO" sz="1200" b="0" i="0" kern="1200" dirty="0" err="1">
                <a:solidFill>
                  <a:schemeClr val="tx1"/>
                </a:solidFill>
                <a:effectLst/>
                <a:latin typeface="+mn-lt"/>
                <a:ea typeface="+mn-ea"/>
                <a:cs typeface="+mn-cs"/>
              </a:rPr>
              <a:t>question</a:t>
            </a:r>
            <a:r>
              <a:rPr lang="nb-NO" sz="1200" b="0" i="0" kern="1200" dirty="0">
                <a:solidFill>
                  <a:schemeClr val="tx1"/>
                </a:solidFill>
                <a:effectLst/>
                <a:latin typeface="+mn-lt"/>
                <a:ea typeface="+mn-ea"/>
                <a:cs typeface="+mn-cs"/>
              </a:rPr>
              <a:t> and </a:t>
            </a:r>
            <a:r>
              <a:rPr lang="nb-NO" sz="1200" b="0" i="0" kern="1200" dirty="0" err="1">
                <a:solidFill>
                  <a:schemeClr val="tx1"/>
                </a:solidFill>
                <a:effectLst/>
                <a:latin typeface="+mn-lt"/>
                <a:ea typeface="+mn-ea"/>
                <a:cs typeface="+mn-cs"/>
              </a:rPr>
              <a:t>answer</a:t>
            </a:r>
            <a:r>
              <a:rPr lang="nb-NO" sz="1200" b="0" i="0" kern="1200" dirty="0">
                <a:solidFill>
                  <a:schemeClr val="tx1"/>
                </a:solidFill>
                <a:effectLst/>
                <a:latin typeface="+mn-lt"/>
                <a:ea typeface="+mn-ea"/>
                <a:cs typeface="+mn-cs"/>
              </a:rPr>
              <a:t>) under hele presentasjonen. </a:t>
            </a:r>
            <a:endParaRPr lang="nb-NO" sz="1200" b="0" i="0" kern="1200" dirty="0" smtClean="0">
              <a:solidFill>
                <a:schemeClr val="tx1"/>
              </a:solidFill>
              <a:effectLst/>
              <a:latin typeface="+mn-lt"/>
              <a:ea typeface="+mn-ea"/>
              <a:cs typeface="+mn-cs"/>
            </a:endParaRPr>
          </a:p>
          <a:p>
            <a:pPr fontAlgn="base"/>
            <a:r>
              <a:rPr lang="nb-NO" sz="1200" b="0" i="0" kern="1200" dirty="0" smtClean="0">
                <a:solidFill>
                  <a:schemeClr val="tx1"/>
                </a:solidFill>
                <a:effectLst/>
                <a:latin typeface="+mn-lt"/>
                <a:ea typeface="+mn-ea"/>
                <a:cs typeface="+mn-cs"/>
              </a:rPr>
              <a:t>Opptaket</a:t>
            </a:r>
            <a:r>
              <a:rPr lang="nb-NO" sz="1200" b="0" i="0" kern="1200" baseline="0" dirty="0" smtClean="0">
                <a:solidFill>
                  <a:schemeClr val="tx1"/>
                </a:solidFill>
                <a:effectLst/>
                <a:latin typeface="+mn-lt"/>
                <a:ea typeface="+mn-ea"/>
                <a:cs typeface="+mn-cs"/>
              </a:rPr>
              <a:t> av presentasjonen stoppes når vi kommer til Q&amp;A.</a:t>
            </a:r>
          </a:p>
          <a:p>
            <a:pPr fontAlgn="base"/>
            <a:endParaRPr lang="nb-NO" sz="1200" b="0" i="0" kern="1200" baseline="0" dirty="0" smtClean="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sz="1200" b="0" i="0" kern="1200" baseline="0" dirty="0" smtClean="0">
                <a:solidFill>
                  <a:schemeClr val="tx1"/>
                </a:solidFill>
                <a:effectLst/>
                <a:latin typeface="+mn-lt"/>
                <a:ea typeface="+mn-ea"/>
                <a:cs typeface="+mn-cs"/>
              </a:rPr>
              <a:t>Opptaket og </a:t>
            </a:r>
            <a:r>
              <a:rPr lang="nb-NO" sz="1200" b="0" i="0" kern="1200" baseline="0" dirty="0" err="1" smtClean="0">
                <a:solidFill>
                  <a:schemeClr val="tx1"/>
                </a:solidFill>
                <a:effectLst/>
                <a:latin typeface="+mn-lt"/>
                <a:ea typeface="+mn-ea"/>
                <a:cs typeface="+mn-cs"/>
              </a:rPr>
              <a:t>ppt</a:t>
            </a:r>
            <a:r>
              <a:rPr lang="nb-NO" sz="1200" b="0" i="0" kern="1200" baseline="0" dirty="0" smtClean="0">
                <a:solidFill>
                  <a:schemeClr val="tx1"/>
                </a:solidFill>
                <a:effectLst/>
                <a:latin typeface="+mn-lt"/>
                <a:ea typeface="+mn-ea"/>
                <a:cs typeface="+mn-cs"/>
              </a:rPr>
              <a:t>-presentasjonen </a:t>
            </a:r>
            <a:r>
              <a:rPr lang="nb-NO" sz="1200" b="0" i="0" kern="1200" dirty="0" smtClean="0">
                <a:solidFill>
                  <a:schemeClr val="tx1"/>
                </a:solidFill>
                <a:effectLst/>
                <a:latin typeface="+mn-lt"/>
                <a:ea typeface="+mn-ea"/>
                <a:cs typeface="+mn-cs"/>
              </a:rPr>
              <a:t>på informasjonssiden til skolene. </a:t>
            </a:r>
          </a:p>
          <a:p>
            <a:pPr fontAlgn="base"/>
            <a:r>
              <a:rPr lang="nb-NO" sz="1200" b="0" i="0" kern="1200" baseline="0" dirty="0" smtClean="0">
                <a:solidFill>
                  <a:schemeClr val="tx1"/>
                </a:solidFill>
                <a:effectLst/>
                <a:latin typeface="+mn-lt"/>
                <a:ea typeface="+mn-ea"/>
                <a:cs typeface="+mn-cs"/>
              </a:rPr>
              <a:t>Sammen med dette legger vi også ut spørsmål og svar som kommer opp under spørsmålsrunden.</a:t>
            </a:r>
          </a:p>
          <a:p>
            <a:pPr fontAlgn="base"/>
            <a:endParaRPr lang="nb-NO" sz="1200" b="0" i="0" kern="1200" baseline="0" dirty="0" smtClean="0">
              <a:solidFill>
                <a:schemeClr val="tx1"/>
              </a:solidFill>
              <a:effectLst/>
              <a:latin typeface="+mn-lt"/>
              <a:ea typeface="+mn-ea"/>
              <a:cs typeface="+mn-cs"/>
            </a:endParaRPr>
          </a:p>
          <a:p>
            <a:pPr fontAlgn="base"/>
            <a:r>
              <a:rPr lang="nb-NO" sz="1200" b="0" i="0" kern="1200" baseline="0" dirty="0" smtClean="0">
                <a:solidFill>
                  <a:schemeClr val="tx1"/>
                </a:solidFill>
                <a:effectLst/>
                <a:latin typeface="+mn-lt"/>
                <a:ea typeface="+mn-ea"/>
                <a:cs typeface="+mn-cs"/>
              </a:rPr>
              <a:t>Da starter vi med noen ord fra Utdanningsdirektoratet, som er vår oppdragsgiver.</a:t>
            </a:r>
          </a:p>
          <a:p>
            <a:pPr fontAlgn="base"/>
            <a:endParaRPr lang="nb-NO" sz="1200" b="0" i="0" kern="1200" baseline="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337766-3EC3-4307-AF00-3E2747518BA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829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TIMSS</a:t>
            </a:r>
            <a:r>
              <a:rPr lang="nb-NO" baseline="0" dirty="0" smtClean="0"/>
              <a:t> = Trends in International </a:t>
            </a:r>
            <a:r>
              <a:rPr lang="nb-NO" baseline="0" dirty="0" err="1" smtClean="0"/>
              <a:t>Mathematics</a:t>
            </a:r>
            <a:r>
              <a:rPr lang="nb-NO" baseline="0" dirty="0" smtClean="0"/>
              <a:t> and Science </a:t>
            </a:r>
            <a:r>
              <a:rPr lang="nb-NO" baseline="0" dirty="0" err="1" smtClean="0"/>
              <a:t>Study</a:t>
            </a:r>
            <a:r>
              <a:rPr lang="nb-NO" baseline="0" dirty="0" smtClean="0"/>
              <a:t> og TIMSS er en av de </a:t>
            </a:r>
            <a:r>
              <a:rPr lang="nb-NO" baseline="0" dirty="0" smtClean="0">
                <a:sym typeface="Wingdings" panose="05000000000000000000" pitchFamily="2" charset="2"/>
              </a:rPr>
              <a:t>store internasjonale undersøkelsene som det er bestemt at Norge skal delta i. Derfor er det obligatorisk å delta i undersøkelsen for de skolene som blir trukket ut. </a:t>
            </a:r>
            <a:endParaRPr lang="nb-NO" baseline="0" dirty="0" smtClean="0">
              <a:sym typeface="Wingdings" panose="05000000000000000000" pitchFamily="2" charset="2"/>
            </a:endParaRPr>
          </a:p>
          <a:p>
            <a:endParaRPr lang="nb-NO" baseline="0" dirty="0" smtClean="0">
              <a:sym typeface="Wingdings" panose="05000000000000000000" pitchFamily="2" charset="2"/>
            </a:endParaRPr>
          </a:p>
          <a:p>
            <a:r>
              <a:rPr lang="nb-NO" baseline="0" dirty="0" smtClean="0"/>
              <a:t>Undersøkelsen </a:t>
            </a:r>
            <a:r>
              <a:rPr lang="nb-NO" baseline="0" dirty="0"/>
              <a:t>går hvert fjerde år, og Norge har deltatt alle gangene bortsett fra i 1999.</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Norge skiftet målgruppe i 2015. Fram til og med 2015 var våre elever på 4. og 8. trinn i snitt 1 år yngre enn elevene i våre deltagende naboland. Aldersforskjellen henger sammen med hva som defineres som 1. trinn og hvor gamle elevene er når de starter på 1. trinn. I 2015 ble det derfor bestemt at vi skulle skifte målgruppe til 5. og 9. trinn</a:t>
            </a:r>
            <a:r>
              <a:rPr lang="nb-NO" baseline="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smtClean="0"/>
          </a:p>
          <a:p>
            <a:endParaRPr lang="nb-NO" baseline="0"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solidFill>
                  <a:prstClr val="black"/>
                </a:solidFill>
              </a:rPr>
              <a:pPr/>
              <a:t>3</a:t>
            </a:fld>
            <a:endParaRPr lang="nb-NO" dirty="0">
              <a:solidFill>
                <a:prstClr val="black"/>
              </a:solidFill>
            </a:endParaRPr>
          </a:p>
        </p:txBody>
      </p:sp>
    </p:spTree>
    <p:extLst>
      <p:ext uri="{BB962C8B-B14F-4D97-AF65-F5344CB8AC3E}">
        <p14:creationId xmlns:p14="http://schemas.microsoft.com/office/powerpoint/2010/main" val="1730693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a:t>Det er en internasjonal undersøkelse hvor det er relativt mange land som deltar.</a:t>
            </a:r>
          </a:p>
          <a:p>
            <a:r>
              <a:rPr lang="nb-NO" baseline="0" dirty="0" smtClean="0"/>
              <a:t>Og, </a:t>
            </a:r>
            <a:r>
              <a:rPr lang="nb-NO" baseline="0" dirty="0"/>
              <a:t>som kartet viser, er </a:t>
            </a:r>
            <a:r>
              <a:rPr lang="nb-NO" baseline="0" dirty="0" smtClean="0"/>
              <a:t>det </a:t>
            </a:r>
            <a:r>
              <a:rPr lang="nb-NO" baseline="0" dirty="0"/>
              <a:t>land fra alle deler av verden.</a:t>
            </a:r>
          </a:p>
          <a:p>
            <a:endParaRPr lang="nb-NO" baseline="0" dirty="0"/>
          </a:p>
          <a:p>
            <a:r>
              <a:rPr lang="nb-NO" baseline="0" dirty="0"/>
              <a:t>Representativitet</a:t>
            </a:r>
          </a:p>
          <a:p>
            <a:r>
              <a:rPr lang="nb-NO" baseline="0" dirty="0"/>
              <a:t>I Norge: Elevene kommer fra store og små skoler og skolene ligger rundt omkring i hele landet.</a:t>
            </a:r>
            <a:endParaRPr lang="en-US" dirty="0"/>
          </a:p>
        </p:txBody>
      </p:sp>
      <p:sp>
        <p:nvSpPr>
          <p:cNvPr id="4" name="Slide Number Placeholder 3"/>
          <p:cNvSpPr>
            <a:spLocks noGrp="1"/>
          </p:cNvSpPr>
          <p:nvPr>
            <p:ph type="sldNum" sz="quarter" idx="10"/>
          </p:nvPr>
        </p:nvSpPr>
        <p:spPr/>
        <p:txBody>
          <a:bodyPr/>
          <a:lstStyle/>
          <a:p>
            <a:fld id="{9812FAAD-ED12-4BAA-B93D-F452ABB9D126}" type="slidenum">
              <a:rPr lang="en-US" smtClean="0"/>
              <a:t>4</a:t>
            </a:fld>
            <a:endParaRPr lang="en-US"/>
          </a:p>
        </p:txBody>
      </p:sp>
    </p:spTree>
    <p:extLst>
      <p:ext uri="{BB962C8B-B14F-4D97-AF65-F5344CB8AC3E}">
        <p14:creationId xmlns:p14="http://schemas.microsoft.com/office/powerpoint/2010/main" val="1222188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solidFill>
                  <a:prstClr val="black"/>
                </a:solidFill>
              </a:rPr>
              <a:pPr/>
              <a:t>5</a:t>
            </a:fld>
            <a:endParaRPr lang="nb-NO" dirty="0">
              <a:solidFill>
                <a:prstClr val="black"/>
              </a:solidFill>
            </a:endParaRPr>
          </a:p>
        </p:txBody>
      </p:sp>
    </p:spTree>
    <p:extLst>
      <p:ext uri="{BB962C8B-B14F-4D97-AF65-F5344CB8AC3E}">
        <p14:creationId xmlns:p14="http://schemas.microsoft.com/office/powerpoint/2010/main" val="1730693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a:t>
            </a:r>
            <a:r>
              <a:rPr lang="nb-NO" baseline="0" dirty="0" smtClean="0"/>
              <a:t> ligger alle spørreskjemaene fra de tidligere rundene i TIMSS.</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6</a:t>
            </a:fld>
            <a:endParaRPr lang="nb-NO" dirty="0"/>
          </a:p>
        </p:txBody>
      </p:sp>
    </p:spTree>
    <p:extLst>
      <p:ext uri="{BB962C8B-B14F-4D97-AF65-F5344CB8AC3E}">
        <p14:creationId xmlns:p14="http://schemas.microsoft.com/office/powerpoint/2010/main" val="2318636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Undersøkelsen</a:t>
            </a:r>
            <a:r>
              <a:rPr lang="en-US" dirty="0"/>
              <a:t> </a:t>
            </a:r>
            <a:r>
              <a:rPr lang="en-US" dirty="0" err="1"/>
              <a:t>er</a:t>
            </a:r>
            <a:r>
              <a:rPr lang="en-US" dirty="0"/>
              <a:t> </a:t>
            </a:r>
            <a:r>
              <a:rPr lang="en-US" dirty="0" err="1"/>
              <a:t>designet</a:t>
            </a:r>
            <a:r>
              <a:rPr lang="en-US" baseline="0" dirty="0"/>
              <a:t> </a:t>
            </a:r>
            <a:r>
              <a:rPr lang="en-US" baseline="0" dirty="0" err="1"/>
              <a:t>slik</a:t>
            </a:r>
            <a:r>
              <a:rPr lang="en-US" baseline="0" dirty="0"/>
              <a:t> at vi </a:t>
            </a:r>
            <a:r>
              <a:rPr lang="en-US" baseline="0" dirty="0" err="1"/>
              <a:t>ikke</a:t>
            </a:r>
            <a:r>
              <a:rPr lang="en-US" baseline="0" dirty="0"/>
              <a:t> </a:t>
            </a:r>
            <a:r>
              <a:rPr lang="en-US" baseline="0" dirty="0" err="1"/>
              <a:t>kan</a:t>
            </a:r>
            <a:r>
              <a:rPr lang="en-US" baseline="0" dirty="0"/>
              <a:t> </a:t>
            </a:r>
            <a:r>
              <a:rPr lang="en-US" baseline="0" dirty="0" err="1"/>
              <a:t>komme</a:t>
            </a:r>
            <a:r>
              <a:rPr lang="en-US" baseline="0" dirty="0"/>
              <a:t> </a:t>
            </a:r>
            <a:r>
              <a:rPr lang="en-US" baseline="0" dirty="0" err="1"/>
              <a:t>tilbake</a:t>
            </a:r>
            <a:r>
              <a:rPr lang="en-US" baseline="0" dirty="0"/>
              <a:t> </a:t>
            </a:r>
            <a:r>
              <a:rPr lang="en-US" baseline="0" dirty="0" err="1"/>
              <a:t>til</a:t>
            </a:r>
            <a:r>
              <a:rPr lang="en-US" baseline="0" dirty="0"/>
              <a:t> </a:t>
            </a:r>
            <a:r>
              <a:rPr lang="en-US" baseline="0" dirty="0" err="1"/>
              <a:t>verken</a:t>
            </a:r>
            <a:r>
              <a:rPr lang="en-US" baseline="0" dirty="0"/>
              <a:t> </a:t>
            </a:r>
            <a:r>
              <a:rPr lang="en-US" baseline="0" dirty="0" err="1"/>
              <a:t>elever</a:t>
            </a:r>
            <a:r>
              <a:rPr lang="en-US" baseline="0" dirty="0"/>
              <a:t>, </a:t>
            </a:r>
            <a:r>
              <a:rPr lang="en-US" baseline="0" dirty="0" err="1"/>
              <a:t>klasser</a:t>
            </a:r>
            <a:r>
              <a:rPr lang="en-US" baseline="0" dirty="0"/>
              <a:t> </a:t>
            </a:r>
            <a:r>
              <a:rPr lang="en-US" baseline="0" dirty="0" err="1"/>
              <a:t>eller</a:t>
            </a:r>
            <a:r>
              <a:rPr lang="en-US" baseline="0" dirty="0"/>
              <a:t> </a:t>
            </a:r>
            <a:r>
              <a:rPr lang="en-US" baseline="0" dirty="0" err="1"/>
              <a:t>skoler</a:t>
            </a:r>
            <a:r>
              <a:rPr lang="en-US" baseline="0" dirty="0"/>
              <a:t> med </a:t>
            </a:r>
            <a:r>
              <a:rPr lang="en-US" baseline="0" dirty="0" err="1"/>
              <a:t>resultater</a:t>
            </a:r>
            <a:r>
              <a:rPr lang="en-US" baseline="0" dirty="0" smtClean="0"/>
              <a:t>.</a:t>
            </a:r>
          </a:p>
          <a:p>
            <a:endParaRPr lang="en-US" baseline="0" dirty="0" smtClean="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55337766-3EC3-4307-AF00-3E2747518BA1}" type="slidenum">
              <a:rPr lang="nb-NO" smtClean="0"/>
              <a:t>7</a:t>
            </a:fld>
            <a:endParaRPr lang="nb-NO" dirty="0"/>
          </a:p>
        </p:txBody>
      </p:sp>
    </p:spTree>
    <p:extLst>
      <p:ext uri="{BB962C8B-B14F-4D97-AF65-F5344CB8AC3E}">
        <p14:creationId xmlns:p14="http://schemas.microsoft.com/office/powerpoint/2010/main" val="2413862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r>
              <a:rPr lang="nb-NO" baseline="0" dirty="0" smtClean="0"/>
              <a:t>Undersøkelsen </a:t>
            </a:r>
            <a:r>
              <a:rPr lang="nb-NO" baseline="0" dirty="0"/>
              <a:t>dekker hele rammeverket for begge fag, og har oppgaver til alle deler (se den %-vise </a:t>
            </a:r>
            <a:r>
              <a:rPr lang="nb-NO" baseline="0" dirty="0" smtClean="0"/>
              <a:t>fordelingen av oppgavene). </a:t>
            </a:r>
            <a:endParaRPr lang="nb-NO" baseline="0" dirty="0" smtClean="0"/>
          </a:p>
          <a:p>
            <a:endParaRPr lang="nb-NO" baseline="0" dirty="0" smtClean="0"/>
          </a:p>
          <a:p>
            <a:r>
              <a:rPr lang="nb-NO" baseline="0" dirty="0" smtClean="0"/>
              <a:t>I tillegg til disse rammeverkene, har undersøkelsen også et rammeverk for de kognitive utfordringene oppgavene skal dekke – </a:t>
            </a:r>
            <a:r>
              <a:rPr lang="nb-NO" baseline="0" dirty="0" smtClean="0"/>
              <a:t>en del av </a:t>
            </a:r>
            <a:r>
              <a:rPr lang="nb-NO" baseline="0" dirty="0" smtClean="0"/>
              <a:t>oppgavene skal handle om det å kunne/vite/huske</a:t>
            </a:r>
            <a:r>
              <a:rPr lang="nb-NO" baseline="0" dirty="0" smtClean="0"/>
              <a:t>, en annen del av oppgavene skal handle om </a:t>
            </a:r>
            <a:r>
              <a:rPr lang="nb-NO" baseline="0" dirty="0" smtClean="0"/>
              <a:t>det å kunne anvende kunnskapen til å løse oppgaver</a:t>
            </a:r>
            <a:r>
              <a:rPr lang="nb-NO" baseline="0" dirty="0" smtClean="0"/>
              <a:t>, og den siste delen av oppgavene skal handle om </a:t>
            </a:r>
            <a:r>
              <a:rPr lang="nb-NO" baseline="0" dirty="0" smtClean="0"/>
              <a:t>det å kunne resonnere og begrunne. </a:t>
            </a:r>
            <a:endParaRPr lang="nb-NO" baseline="0" dirty="0"/>
          </a:p>
          <a:p>
            <a:endParaRPr lang="nb-NO" baseline="0"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8</a:t>
            </a:fld>
            <a:endParaRPr lang="nb-NO" dirty="0"/>
          </a:p>
        </p:txBody>
      </p:sp>
    </p:spTree>
    <p:extLst>
      <p:ext uri="{BB962C8B-B14F-4D97-AF65-F5344CB8AC3E}">
        <p14:creationId xmlns:p14="http://schemas.microsoft.com/office/powerpoint/2010/main" val="363309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a:p>
            <a:r>
              <a:rPr lang="nb-NO" baseline="0" dirty="0" smtClean="0"/>
              <a:t>I TIMSS 2019 inneholdt undersøkelsen 175 oppgaver i matematikk og 175 oppgaver i naturfag på 5. trinn, mens det var 220 i hvert av fagene på 9. trinn. Oppgavene deles inn i mindre 14 oppgavesett, eller blokker. Hver elev får 2 blokker med matematikkoppgaver og 2 blokker med naturfagoppgaver. </a:t>
            </a:r>
          </a:p>
          <a:p>
            <a:endParaRPr lang="nb-NO" baseline="0" dirty="0" smtClean="0"/>
          </a:p>
          <a:p>
            <a:r>
              <a:rPr lang="nb-NO" baseline="0" dirty="0" smtClean="0"/>
              <a:t>I etterkant brukes det statistiske metoder til å beregne såkalte plausible poengsummer for hver elev. Det betyr at det beregnes en poengsum for elevens besvarelse av alle oppgavene. Denne beregningen tar hensyn til hvordan eleven har besvart de oppgavene den har fått og den tar hensyn til elevenes bakgrunn (som hentes inn fra spørreskjemaet). </a:t>
            </a:r>
          </a:p>
          <a:p>
            <a:endParaRPr lang="nb-NO" baseline="0" dirty="0" smtClean="0"/>
          </a:p>
          <a:p>
            <a:r>
              <a:rPr lang="nb-NO" baseline="0" dirty="0" smtClean="0"/>
              <a:t>Dette er en av grunnene til at vi ikke kan gå tilbake til hver enkelt elev, klasse eller skole med resultatene.</a:t>
            </a:r>
          </a:p>
          <a:p>
            <a:endParaRPr lang="nb-NO" baseline="0" dirty="0" smtClean="0"/>
          </a:p>
          <a:p>
            <a:pPr marL="457200" indent="-457200">
              <a:buFont typeface="Arial" panose="020B0604020202020204" pitchFamily="34" charset="0"/>
              <a:buChar char="•"/>
            </a:pPr>
            <a:r>
              <a:rPr lang="nb-NO" sz="1200" dirty="0" smtClean="0">
                <a:solidFill>
                  <a:prstClr val="black"/>
                </a:solidFill>
                <a:latin typeface="Avenir"/>
              </a:rPr>
              <a:t>TIMSS sier noe om norske elever på 5. og 9. trinn samlet, men ikke noe om den enkelte skole, klasse eller elev</a:t>
            </a:r>
            <a:endParaRPr lang="nb-NO" sz="1200" dirty="0" smtClean="0">
              <a:latin typeface="Avenir"/>
            </a:endParaRPr>
          </a:p>
          <a:p>
            <a:pPr marL="457200" indent="-457200">
              <a:buFont typeface="Arial" panose="020B0604020202020204" pitchFamily="34" charset="0"/>
              <a:buChar char="•"/>
            </a:pPr>
            <a:r>
              <a:rPr lang="nb-NO" sz="1200" dirty="0" smtClean="0">
                <a:latin typeface="Avenir"/>
              </a:rPr>
              <a:t>Alle resultater er anonyme på elev-, klasse- og skolenivå</a:t>
            </a:r>
          </a:p>
          <a:p>
            <a:endParaRPr lang="nb-NO" baseline="0" dirty="0" smtClean="0"/>
          </a:p>
          <a:p>
            <a:r>
              <a:rPr lang="nb-NO" baseline="0" dirty="0" smtClean="0"/>
              <a:t>Videre er det et mål at oppgavenes vanskegrad varierer også.</a:t>
            </a:r>
          </a:p>
          <a:p>
            <a:endParaRPr lang="nb-NO" baseline="0" dirty="0" smtClean="0"/>
          </a:p>
        </p:txBody>
      </p:sp>
      <p:sp>
        <p:nvSpPr>
          <p:cNvPr id="4" name="Slide Number Placeholder 3"/>
          <p:cNvSpPr>
            <a:spLocks noGrp="1"/>
          </p:cNvSpPr>
          <p:nvPr>
            <p:ph type="sldNum" sz="quarter" idx="10"/>
          </p:nvPr>
        </p:nvSpPr>
        <p:spPr/>
        <p:txBody>
          <a:bodyPr/>
          <a:lstStyle/>
          <a:p>
            <a:fld id="{7CB930F1-B71C-4F1A-A8CD-42DA5C6B882A}" type="slidenum">
              <a:rPr lang="nb-NO" smtClean="0"/>
              <a:t>9</a:t>
            </a:fld>
            <a:endParaRPr lang="nb-NO"/>
          </a:p>
        </p:txBody>
      </p:sp>
    </p:spTree>
    <p:extLst>
      <p:ext uri="{BB962C8B-B14F-4D97-AF65-F5344CB8AC3E}">
        <p14:creationId xmlns:p14="http://schemas.microsoft.com/office/powerpoint/2010/main" val="103662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err="1" smtClean="0"/>
              <a:t>Elevene</a:t>
            </a:r>
            <a:r>
              <a:rPr lang="en-US" dirty="0" smtClean="0"/>
              <a:t> </a:t>
            </a:r>
            <a:r>
              <a:rPr lang="en-US" dirty="0" err="1" smtClean="0"/>
              <a:t>vil</a:t>
            </a:r>
            <a:r>
              <a:rPr lang="en-US" dirty="0" smtClean="0"/>
              <a:t> </a:t>
            </a:r>
            <a:r>
              <a:rPr lang="en-US" dirty="0" err="1" smtClean="0"/>
              <a:t>få</a:t>
            </a:r>
            <a:r>
              <a:rPr lang="en-US" dirty="0" smtClean="0"/>
              <a:t> </a:t>
            </a:r>
            <a:r>
              <a:rPr lang="en-US" dirty="0" err="1" smtClean="0"/>
              <a:t>både</a:t>
            </a:r>
            <a:r>
              <a:rPr lang="en-US" dirty="0" smtClean="0"/>
              <a:t> </a:t>
            </a:r>
            <a:r>
              <a:rPr lang="en-US" dirty="0" err="1" smtClean="0"/>
              <a:t>lette</a:t>
            </a:r>
            <a:r>
              <a:rPr lang="en-US" baseline="0" dirty="0" smtClean="0"/>
              <a:t> </a:t>
            </a:r>
            <a:r>
              <a:rPr lang="en-US" baseline="0" dirty="0" err="1"/>
              <a:t>og</a:t>
            </a:r>
            <a:r>
              <a:rPr lang="en-US" baseline="0" dirty="0"/>
              <a:t> </a:t>
            </a:r>
            <a:r>
              <a:rPr lang="en-US" baseline="0" dirty="0" err="1"/>
              <a:t>vanskelige</a:t>
            </a:r>
            <a:r>
              <a:rPr lang="en-US" baseline="0" dirty="0"/>
              <a:t> </a:t>
            </a:r>
            <a:r>
              <a:rPr lang="en-US" baseline="0" dirty="0" err="1"/>
              <a:t>oppgaver</a:t>
            </a:r>
            <a:r>
              <a:rPr lang="en-US" baseline="0" dirty="0"/>
              <a:t>. </a:t>
            </a:r>
            <a:r>
              <a:rPr lang="en-US" baseline="0" dirty="0" err="1"/>
              <a:t>Oppgavenes</a:t>
            </a:r>
            <a:r>
              <a:rPr lang="en-US" baseline="0" dirty="0"/>
              <a:t> </a:t>
            </a:r>
            <a:r>
              <a:rPr lang="en-US" baseline="0" dirty="0" err="1"/>
              <a:t>vanskegrad</a:t>
            </a:r>
            <a:r>
              <a:rPr lang="en-US" baseline="0" dirty="0"/>
              <a:t> </a:t>
            </a:r>
            <a:r>
              <a:rPr lang="en-US" baseline="0" dirty="0" err="1"/>
              <a:t>til</a:t>
            </a:r>
            <a:r>
              <a:rPr lang="en-US" baseline="0" dirty="0"/>
              <a:t> </a:t>
            </a:r>
            <a:r>
              <a:rPr lang="en-US" baseline="0" dirty="0" err="1"/>
              <a:t>venstre</a:t>
            </a:r>
            <a:r>
              <a:rPr lang="en-US" baseline="0" dirty="0"/>
              <a:t>, </a:t>
            </a:r>
            <a:r>
              <a:rPr lang="en-US" baseline="0" dirty="0" err="1"/>
              <a:t>tre</a:t>
            </a:r>
            <a:r>
              <a:rPr lang="en-US" baseline="0" dirty="0"/>
              <a:t> </a:t>
            </a:r>
            <a:r>
              <a:rPr lang="en-US" baseline="0" dirty="0" err="1"/>
              <a:t>elever</a:t>
            </a:r>
            <a:r>
              <a:rPr lang="en-US" baseline="0" dirty="0"/>
              <a:t> med </a:t>
            </a:r>
            <a:r>
              <a:rPr lang="en-US" baseline="0" dirty="0" err="1"/>
              <a:t>ulikt</a:t>
            </a:r>
            <a:r>
              <a:rPr lang="en-US" baseline="0" dirty="0"/>
              <a:t> </a:t>
            </a:r>
            <a:r>
              <a:rPr lang="en-US" baseline="0" dirty="0" err="1"/>
              <a:t>kompetanse</a:t>
            </a:r>
            <a:r>
              <a:rPr lang="en-US" baseline="0" dirty="0"/>
              <a:t> </a:t>
            </a:r>
            <a:r>
              <a:rPr lang="en-US" baseline="0" dirty="0" err="1"/>
              <a:t>til</a:t>
            </a:r>
            <a:r>
              <a:rPr lang="en-US" baseline="0" dirty="0"/>
              <a:t> </a:t>
            </a:r>
            <a:r>
              <a:rPr lang="en-US" baseline="0" dirty="0" err="1"/>
              <a:t>høyre</a:t>
            </a:r>
            <a:r>
              <a:rPr lang="en-US" baseline="0" dirty="0"/>
              <a:t>.</a:t>
            </a:r>
          </a:p>
          <a:p>
            <a:endParaRPr lang="en-US" baseline="0" dirty="0" smtClean="0"/>
          </a:p>
          <a:p>
            <a:r>
              <a:rPr lang="en-US" baseline="0" dirty="0" err="1" smtClean="0"/>
              <a:t>Ved</a:t>
            </a:r>
            <a:r>
              <a:rPr lang="en-US" baseline="0" dirty="0" smtClean="0"/>
              <a:t> å ha mange </a:t>
            </a:r>
            <a:r>
              <a:rPr lang="en-US" baseline="0" dirty="0" err="1" smtClean="0"/>
              <a:t>oppgaver</a:t>
            </a:r>
            <a:r>
              <a:rPr lang="en-US" baseline="0" dirty="0" smtClean="0"/>
              <a:t> </a:t>
            </a:r>
            <a:r>
              <a:rPr lang="en-US" baseline="0" dirty="0" err="1" smtClean="0"/>
              <a:t>av</a:t>
            </a:r>
            <a:r>
              <a:rPr lang="en-US" baseline="0" dirty="0" smtClean="0"/>
              <a:t> </a:t>
            </a:r>
            <a:r>
              <a:rPr lang="en-US" baseline="0" dirty="0" err="1" smtClean="0"/>
              <a:t>ulik</a:t>
            </a:r>
            <a:r>
              <a:rPr lang="en-US" baseline="0" dirty="0" smtClean="0"/>
              <a:t> </a:t>
            </a:r>
            <a:r>
              <a:rPr lang="en-US" baseline="0" dirty="0" err="1" smtClean="0"/>
              <a:t>vanskegrad</a:t>
            </a:r>
            <a:r>
              <a:rPr lang="en-US" baseline="0" dirty="0" smtClean="0"/>
              <a:t> </a:t>
            </a:r>
            <a:r>
              <a:rPr lang="en-US" baseline="0" dirty="0" err="1" smtClean="0"/>
              <a:t>som</a:t>
            </a:r>
            <a:r>
              <a:rPr lang="en-US" baseline="0" dirty="0" smtClean="0"/>
              <a:t> </a:t>
            </a:r>
            <a:r>
              <a:rPr lang="en-US" baseline="0" dirty="0" err="1" smtClean="0"/>
              <a:t>kan</a:t>
            </a:r>
            <a:r>
              <a:rPr lang="en-US" baseline="0" dirty="0" smtClean="0"/>
              <a:t> </a:t>
            </a:r>
            <a:r>
              <a:rPr lang="en-US" baseline="0" dirty="0" err="1" smtClean="0"/>
              <a:t>fordeles</a:t>
            </a:r>
            <a:r>
              <a:rPr lang="en-US" baseline="0" dirty="0" smtClean="0"/>
              <a:t> </a:t>
            </a:r>
            <a:r>
              <a:rPr lang="en-US" baseline="0" dirty="0" err="1" smtClean="0"/>
              <a:t>til</a:t>
            </a:r>
            <a:r>
              <a:rPr lang="en-US" baseline="0" dirty="0" smtClean="0"/>
              <a:t> et </a:t>
            </a:r>
            <a:r>
              <a:rPr lang="en-US" baseline="0" dirty="0" err="1" smtClean="0"/>
              <a:t>representativt</a:t>
            </a:r>
            <a:r>
              <a:rPr lang="en-US" baseline="0" dirty="0" smtClean="0"/>
              <a:t> </a:t>
            </a:r>
            <a:r>
              <a:rPr lang="en-US" baseline="0" dirty="0" err="1" smtClean="0"/>
              <a:t>utvalg</a:t>
            </a:r>
            <a:r>
              <a:rPr lang="en-US" baseline="0" dirty="0" smtClean="0"/>
              <a:t> </a:t>
            </a:r>
            <a:r>
              <a:rPr lang="en-US" baseline="0" dirty="0" err="1" smtClean="0"/>
              <a:t>elever</a:t>
            </a:r>
            <a:r>
              <a:rPr lang="en-US" baseline="0" dirty="0" smtClean="0"/>
              <a:t> </a:t>
            </a:r>
            <a:r>
              <a:rPr lang="en-US" baseline="0" dirty="0" err="1" smtClean="0"/>
              <a:t>og</a:t>
            </a:r>
            <a:r>
              <a:rPr lang="en-US" baseline="0" dirty="0" smtClean="0"/>
              <a:t> </a:t>
            </a:r>
            <a:r>
              <a:rPr lang="en-US" baseline="0" dirty="0" err="1" smtClean="0"/>
              <a:t>ved</a:t>
            </a:r>
            <a:r>
              <a:rPr lang="en-US" baseline="0" dirty="0" smtClean="0"/>
              <a:t> å ha et </a:t>
            </a:r>
            <a:r>
              <a:rPr lang="en-US" baseline="0" dirty="0" err="1" smtClean="0"/>
              <a:t>rammeverk</a:t>
            </a:r>
            <a:r>
              <a:rPr lang="en-US" baseline="0" dirty="0" smtClean="0"/>
              <a:t> </a:t>
            </a:r>
            <a:r>
              <a:rPr lang="en-US" baseline="0" dirty="0" err="1" smtClean="0"/>
              <a:t>sikrer</a:t>
            </a:r>
            <a:r>
              <a:rPr lang="en-US" baseline="0" dirty="0" smtClean="0"/>
              <a:t> at </a:t>
            </a:r>
            <a:r>
              <a:rPr lang="en-US" baseline="0" dirty="0" err="1" smtClean="0"/>
              <a:t>en</a:t>
            </a:r>
            <a:r>
              <a:rPr lang="en-US" baseline="0" dirty="0" smtClean="0"/>
              <a:t> </a:t>
            </a:r>
            <a:r>
              <a:rPr lang="en-US" baseline="0" dirty="0" err="1" smtClean="0"/>
              <a:t>stor</a:t>
            </a:r>
            <a:r>
              <a:rPr lang="en-US" baseline="0" dirty="0" smtClean="0"/>
              <a:t> del </a:t>
            </a:r>
            <a:r>
              <a:rPr lang="en-US" baseline="0" dirty="0" err="1" smtClean="0"/>
              <a:t>av</a:t>
            </a:r>
            <a:r>
              <a:rPr lang="en-US" baseline="0" dirty="0" smtClean="0"/>
              <a:t> </a:t>
            </a:r>
            <a:r>
              <a:rPr lang="en-US" baseline="0" dirty="0" err="1" smtClean="0"/>
              <a:t>matematikk</a:t>
            </a:r>
            <a:r>
              <a:rPr lang="en-US" baseline="0" dirty="0" smtClean="0"/>
              <a:t>- </a:t>
            </a:r>
            <a:r>
              <a:rPr lang="en-US" baseline="0" dirty="0" err="1" smtClean="0"/>
              <a:t>og</a:t>
            </a:r>
            <a:r>
              <a:rPr lang="en-US" baseline="0" dirty="0" smtClean="0"/>
              <a:t> </a:t>
            </a:r>
            <a:r>
              <a:rPr lang="en-US" baseline="0" dirty="0" err="1" smtClean="0"/>
              <a:t>naturfaget</a:t>
            </a:r>
            <a:r>
              <a:rPr lang="en-US" baseline="0" dirty="0" smtClean="0"/>
              <a:t> (</a:t>
            </a:r>
            <a:r>
              <a:rPr lang="en-US" baseline="0" dirty="0" err="1" smtClean="0"/>
              <a:t>som</a:t>
            </a:r>
            <a:r>
              <a:rPr lang="en-US" baseline="0" dirty="0" smtClean="0"/>
              <a:t> lar </a:t>
            </a:r>
            <a:r>
              <a:rPr lang="en-US" baseline="0" dirty="0" err="1" smtClean="0"/>
              <a:t>seg</a:t>
            </a:r>
            <a:r>
              <a:rPr lang="en-US" baseline="0" dirty="0" smtClean="0"/>
              <a:t> </a:t>
            </a:r>
            <a:r>
              <a:rPr lang="en-US" baseline="0" dirty="0" err="1" smtClean="0"/>
              <a:t>undersøke</a:t>
            </a:r>
            <a:r>
              <a:rPr lang="en-US" baseline="0" dirty="0" smtClean="0"/>
              <a:t> med </a:t>
            </a:r>
            <a:r>
              <a:rPr lang="en-US" baseline="0" dirty="0" err="1" smtClean="0"/>
              <a:t>en</a:t>
            </a:r>
            <a:r>
              <a:rPr lang="en-US" baseline="0" dirty="0" smtClean="0"/>
              <a:t> </a:t>
            </a:r>
            <a:r>
              <a:rPr lang="en-US" baseline="0" dirty="0" err="1" smtClean="0"/>
              <a:t>slik</a:t>
            </a:r>
            <a:r>
              <a:rPr lang="en-US" baseline="0" dirty="0" smtClean="0"/>
              <a:t> </a:t>
            </a:r>
            <a:r>
              <a:rPr lang="en-US" baseline="0" dirty="0" err="1" smtClean="0"/>
              <a:t>oppgavesamling</a:t>
            </a:r>
            <a:r>
              <a:rPr lang="en-US" baseline="0" dirty="0" smtClean="0"/>
              <a:t>), </a:t>
            </a:r>
            <a:r>
              <a:rPr lang="en-US" baseline="0" dirty="0" err="1" smtClean="0"/>
              <a:t>oppnås</a:t>
            </a:r>
            <a:r>
              <a:rPr lang="en-US" baseline="0" dirty="0" smtClean="0"/>
              <a:t> </a:t>
            </a:r>
            <a:r>
              <a:rPr lang="en-US" baseline="0" dirty="0" err="1" smtClean="0"/>
              <a:t>en</a:t>
            </a:r>
            <a:r>
              <a:rPr lang="en-US" baseline="0" dirty="0" smtClean="0"/>
              <a:t> </a:t>
            </a:r>
            <a:r>
              <a:rPr lang="en-US" baseline="0" dirty="0" err="1" smtClean="0"/>
              <a:t>relativt</a:t>
            </a:r>
            <a:r>
              <a:rPr lang="en-US" baseline="0" dirty="0" smtClean="0"/>
              <a:t> </a:t>
            </a:r>
            <a:r>
              <a:rPr lang="en-US" baseline="0" dirty="0" err="1"/>
              <a:t>presis</a:t>
            </a:r>
            <a:r>
              <a:rPr lang="en-US" baseline="0" dirty="0"/>
              <a:t> </a:t>
            </a:r>
            <a:r>
              <a:rPr lang="en-US" baseline="0" dirty="0" err="1"/>
              <a:t>måling</a:t>
            </a:r>
            <a:r>
              <a:rPr lang="en-US" baseline="0" dirty="0"/>
              <a:t> </a:t>
            </a:r>
            <a:r>
              <a:rPr lang="en-US" baseline="0" dirty="0" err="1"/>
              <a:t>av</a:t>
            </a:r>
            <a:r>
              <a:rPr lang="en-US" baseline="0" dirty="0"/>
              <a:t> </a:t>
            </a:r>
            <a:r>
              <a:rPr lang="en-US" baseline="0" dirty="0" err="1"/>
              <a:t>elevenes</a:t>
            </a:r>
            <a:r>
              <a:rPr lang="en-US" baseline="0" dirty="0"/>
              <a:t> </a:t>
            </a:r>
            <a:r>
              <a:rPr lang="en-US" baseline="0" dirty="0" err="1"/>
              <a:t>kompetanse</a:t>
            </a:r>
            <a:r>
              <a:rPr lang="en-US" baseline="0" dirty="0"/>
              <a:t>.</a:t>
            </a:r>
          </a:p>
          <a:p>
            <a:endParaRPr lang="en-US" baseline="0" dirty="0"/>
          </a:p>
          <a:p>
            <a:r>
              <a:rPr lang="en-US" b="1" baseline="0" dirty="0" err="1"/>
              <a:t>Dette</a:t>
            </a:r>
            <a:r>
              <a:rPr lang="en-US" b="1" baseline="0" dirty="0"/>
              <a:t> </a:t>
            </a:r>
            <a:r>
              <a:rPr lang="en-US" b="1" baseline="0" dirty="0" err="1" smtClean="0"/>
              <a:t>blir</a:t>
            </a:r>
            <a:r>
              <a:rPr lang="en-US" b="1" baseline="0" dirty="0" smtClean="0"/>
              <a:t> </a:t>
            </a:r>
            <a:r>
              <a:rPr lang="en-US" b="1" baseline="0" dirty="0" err="1"/>
              <a:t>veldig</a:t>
            </a:r>
            <a:r>
              <a:rPr lang="en-US" b="1" baseline="0" dirty="0"/>
              <a:t> </a:t>
            </a:r>
            <a:r>
              <a:rPr lang="en-US" b="1" baseline="0" dirty="0" err="1"/>
              <a:t>viktig</a:t>
            </a:r>
            <a:r>
              <a:rPr lang="en-US" b="1" baseline="0" dirty="0"/>
              <a:t> å </a:t>
            </a:r>
            <a:r>
              <a:rPr lang="en-US" b="1" baseline="0" dirty="0" err="1"/>
              <a:t>få</a:t>
            </a:r>
            <a:r>
              <a:rPr lang="en-US" b="1" baseline="0" dirty="0"/>
              <a:t> </a:t>
            </a:r>
            <a:r>
              <a:rPr lang="en-US" b="1" baseline="0" dirty="0" err="1"/>
              <a:t>formidlet</a:t>
            </a:r>
            <a:r>
              <a:rPr lang="en-US" b="1" baseline="0" dirty="0"/>
              <a:t> </a:t>
            </a:r>
            <a:r>
              <a:rPr lang="en-US" b="1" baseline="0" dirty="0" err="1"/>
              <a:t>til</a:t>
            </a:r>
            <a:r>
              <a:rPr lang="en-US" b="1" baseline="0" dirty="0"/>
              <a:t> </a:t>
            </a:r>
            <a:r>
              <a:rPr lang="en-US" b="1" baseline="0" dirty="0" err="1"/>
              <a:t>elevene</a:t>
            </a:r>
            <a:r>
              <a:rPr lang="en-US" b="1" baseline="0" dirty="0"/>
              <a:t>: </a:t>
            </a:r>
            <a:r>
              <a:rPr lang="en-US" baseline="0" dirty="0"/>
              <a:t>De </a:t>
            </a:r>
            <a:r>
              <a:rPr lang="en-US" baseline="0" dirty="0" err="1"/>
              <a:t>vil</a:t>
            </a:r>
            <a:r>
              <a:rPr lang="en-US" baseline="0" dirty="0"/>
              <a:t> </a:t>
            </a:r>
            <a:r>
              <a:rPr lang="en-US" baseline="0" dirty="0" err="1"/>
              <a:t>møte</a:t>
            </a:r>
            <a:r>
              <a:rPr lang="en-US" baseline="0" dirty="0"/>
              <a:t> </a:t>
            </a:r>
            <a:r>
              <a:rPr lang="en-US" baseline="0" dirty="0" err="1"/>
              <a:t>oppgaver</a:t>
            </a:r>
            <a:r>
              <a:rPr lang="en-US" baseline="0" dirty="0"/>
              <a:t> </a:t>
            </a:r>
            <a:r>
              <a:rPr lang="en-US" baseline="0" dirty="0" err="1"/>
              <a:t>som</a:t>
            </a:r>
            <a:r>
              <a:rPr lang="en-US" baseline="0" dirty="0"/>
              <a:t> </a:t>
            </a:r>
            <a:r>
              <a:rPr lang="en-US" baseline="0" dirty="0" err="1"/>
              <a:t>er</a:t>
            </a:r>
            <a:r>
              <a:rPr lang="en-US" baseline="0" dirty="0"/>
              <a:t> </a:t>
            </a:r>
            <a:r>
              <a:rPr lang="en-US" baseline="0" dirty="0" err="1"/>
              <a:t>kjente</a:t>
            </a:r>
            <a:r>
              <a:rPr lang="en-US" baseline="0" dirty="0"/>
              <a:t> </a:t>
            </a:r>
            <a:r>
              <a:rPr lang="en-US" baseline="0" dirty="0" err="1"/>
              <a:t>og</a:t>
            </a:r>
            <a:r>
              <a:rPr lang="en-US" baseline="0" dirty="0"/>
              <a:t> </a:t>
            </a:r>
            <a:r>
              <a:rPr lang="en-US" baseline="0" dirty="0" err="1"/>
              <a:t>lette</a:t>
            </a:r>
            <a:r>
              <a:rPr lang="en-US" baseline="0" dirty="0"/>
              <a:t>, </a:t>
            </a:r>
            <a:r>
              <a:rPr lang="en-US" baseline="0" dirty="0" err="1"/>
              <a:t>og</a:t>
            </a:r>
            <a:r>
              <a:rPr lang="en-US" baseline="0" dirty="0"/>
              <a:t> de </a:t>
            </a:r>
            <a:r>
              <a:rPr lang="en-US" baseline="0" dirty="0" err="1"/>
              <a:t>vil</a:t>
            </a:r>
            <a:r>
              <a:rPr lang="en-US" baseline="0" dirty="0"/>
              <a:t> </a:t>
            </a:r>
            <a:r>
              <a:rPr lang="en-US" baseline="0" dirty="0" err="1"/>
              <a:t>møte</a:t>
            </a:r>
            <a:r>
              <a:rPr lang="en-US" baseline="0" dirty="0"/>
              <a:t> </a:t>
            </a:r>
            <a:r>
              <a:rPr lang="en-US" baseline="0" dirty="0" err="1"/>
              <a:t>oppgaver</a:t>
            </a:r>
            <a:r>
              <a:rPr lang="en-US" baseline="0" dirty="0"/>
              <a:t> </a:t>
            </a:r>
            <a:r>
              <a:rPr lang="en-US" baseline="0" dirty="0" err="1"/>
              <a:t>som</a:t>
            </a:r>
            <a:r>
              <a:rPr lang="en-US" baseline="0" dirty="0"/>
              <a:t> </a:t>
            </a:r>
            <a:r>
              <a:rPr lang="en-US" baseline="0" dirty="0" err="1"/>
              <a:t>er</a:t>
            </a:r>
            <a:r>
              <a:rPr lang="en-US" baseline="0" dirty="0"/>
              <a:t> </a:t>
            </a:r>
            <a:r>
              <a:rPr lang="en-US" baseline="0" dirty="0" err="1"/>
              <a:t>vanskelige</a:t>
            </a:r>
            <a:r>
              <a:rPr lang="en-US" baseline="0" dirty="0"/>
              <a:t> </a:t>
            </a:r>
            <a:r>
              <a:rPr lang="en-US" baseline="0" dirty="0" err="1"/>
              <a:t>og</a:t>
            </a:r>
            <a:r>
              <a:rPr lang="en-US" baseline="0" dirty="0"/>
              <a:t> </a:t>
            </a:r>
            <a:r>
              <a:rPr lang="en-US" baseline="0" dirty="0" err="1"/>
              <a:t>noen</a:t>
            </a:r>
            <a:r>
              <a:rPr lang="en-US" baseline="0" dirty="0"/>
              <a:t> </a:t>
            </a:r>
            <a:r>
              <a:rPr lang="en-US" baseline="0" dirty="0" err="1"/>
              <a:t>som</a:t>
            </a:r>
            <a:r>
              <a:rPr lang="en-US" baseline="0" dirty="0"/>
              <a:t> de </a:t>
            </a:r>
            <a:r>
              <a:rPr lang="en-US" baseline="0" dirty="0" err="1"/>
              <a:t>kanskje</a:t>
            </a:r>
            <a:r>
              <a:rPr lang="en-US" baseline="0" dirty="0"/>
              <a:t> </a:t>
            </a:r>
            <a:r>
              <a:rPr lang="en-US" baseline="0" dirty="0" err="1"/>
              <a:t>ikke</a:t>
            </a:r>
            <a:r>
              <a:rPr lang="en-US" baseline="0" dirty="0"/>
              <a:t> </a:t>
            </a:r>
            <a:r>
              <a:rPr lang="en-US" baseline="0" dirty="0" err="1"/>
              <a:t>har</a:t>
            </a:r>
            <a:r>
              <a:rPr lang="en-US" baseline="0" dirty="0"/>
              <a:t> sett </a:t>
            </a:r>
            <a:r>
              <a:rPr lang="en-US" baseline="0" dirty="0" err="1"/>
              <a:t>før</a:t>
            </a:r>
            <a:r>
              <a:rPr lang="en-US" baseline="0" dirty="0"/>
              <a:t> – </a:t>
            </a:r>
            <a:r>
              <a:rPr lang="en-US" baseline="0" dirty="0" err="1"/>
              <a:t>slik</a:t>
            </a:r>
            <a:r>
              <a:rPr lang="en-US" baseline="0" dirty="0"/>
              <a:t> </a:t>
            </a:r>
            <a:r>
              <a:rPr lang="en-US" baseline="0" dirty="0" err="1"/>
              <a:t>vil</a:t>
            </a:r>
            <a:r>
              <a:rPr lang="en-US" baseline="0" dirty="0"/>
              <a:t> </a:t>
            </a:r>
            <a:r>
              <a:rPr lang="en-US" baseline="0" dirty="0" err="1"/>
              <a:t>det</a:t>
            </a:r>
            <a:r>
              <a:rPr lang="en-US" baseline="0" dirty="0"/>
              <a:t> </a:t>
            </a:r>
            <a:r>
              <a:rPr lang="en-US" baseline="0" dirty="0" err="1"/>
              <a:t>være</a:t>
            </a:r>
            <a:r>
              <a:rPr lang="en-US" baseline="0" dirty="0"/>
              <a:t> for </a:t>
            </a:r>
            <a:r>
              <a:rPr lang="en-US" baseline="0" dirty="0" err="1"/>
              <a:t>elevene</a:t>
            </a:r>
            <a:r>
              <a:rPr lang="en-US" baseline="0" dirty="0"/>
              <a:t> </a:t>
            </a:r>
            <a:r>
              <a:rPr lang="en-US" baseline="0" dirty="0" err="1"/>
              <a:t>i</a:t>
            </a:r>
            <a:r>
              <a:rPr lang="en-US" baseline="0" dirty="0"/>
              <a:t> </a:t>
            </a:r>
            <a:r>
              <a:rPr lang="en-US" baseline="0" dirty="0" err="1"/>
              <a:t>alle</a:t>
            </a:r>
            <a:r>
              <a:rPr lang="en-US" baseline="0" dirty="0"/>
              <a:t> de </a:t>
            </a:r>
            <a:r>
              <a:rPr lang="en-US" baseline="0" dirty="0" err="1"/>
              <a:t>deltakende</a:t>
            </a:r>
            <a:r>
              <a:rPr lang="en-US" baseline="0" dirty="0"/>
              <a:t> </a:t>
            </a:r>
            <a:r>
              <a:rPr lang="en-US" baseline="0" dirty="0" err="1"/>
              <a:t>landene</a:t>
            </a:r>
            <a:r>
              <a:rPr lang="en-US" baseline="0" dirty="0"/>
              <a:t> (</a:t>
            </a:r>
            <a:r>
              <a:rPr lang="en-US" baseline="0" dirty="0" err="1"/>
              <a:t>det</a:t>
            </a:r>
            <a:r>
              <a:rPr lang="en-US" baseline="0" dirty="0"/>
              <a:t> </a:t>
            </a:r>
            <a:r>
              <a:rPr lang="en-US" baseline="0" dirty="0" err="1"/>
              <a:t>er</a:t>
            </a:r>
            <a:r>
              <a:rPr lang="en-US" baseline="0" dirty="0"/>
              <a:t> like “</a:t>
            </a:r>
            <a:r>
              <a:rPr lang="en-US" baseline="0" dirty="0" err="1"/>
              <a:t>urettferdig</a:t>
            </a:r>
            <a:r>
              <a:rPr lang="en-US" baseline="0" dirty="0"/>
              <a:t>” for </a:t>
            </a:r>
            <a:r>
              <a:rPr lang="en-US" baseline="0" dirty="0" err="1"/>
              <a:t>alle</a:t>
            </a:r>
            <a:r>
              <a:rPr lang="en-US" baseline="0" dirty="0"/>
              <a:t>). </a:t>
            </a:r>
            <a:r>
              <a:rPr lang="en-US" baseline="0" dirty="0" err="1"/>
              <a:t>Det</a:t>
            </a:r>
            <a:r>
              <a:rPr lang="en-US" baseline="0" dirty="0"/>
              <a:t> </a:t>
            </a:r>
            <a:r>
              <a:rPr lang="en-US" baseline="0" dirty="0" err="1"/>
              <a:t>viktigste</a:t>
            </a:r>
            <a:r>
              <a:rPr lang="en-US" baseline="0" dirty="0"/>
              <a:t> </a:t>
            </a:r>
            <a:r>
              <a:rPr lang="en-US" baseline="0" dirty="0" err="1"/>
              <a:t>er</a:t>
            </a:r>
            <a:r>
              <a:rPr lang="en-US" baseline="0" dirty="0"/>
              <a:t> at </a:t>
            </a:r>
            <a:r>
              <a:rPr lang="en-US" baseline="0" dirty="0" err="1"/>
              <a:t>alle</a:t>
            </a:r>
            <a:r>
              <a:rPr lang="en-US" baseline="0" dirty="0"/>
              <a:t> </a:t>
            </a:r>
            <a:r>
              <a:rPr lang="en-US" baseline="0" dirty="0" err="1"/>
              <a:t>gjør</a:t>
            </a:r>
            <a:r>
              <a:rPr lang="en-US" baseline="0" dirty="0"/>
              <a:t> </a:t>
            </a:r>
            <a:r>
              <a:rPr lang="en-US" baseline="0" dirty="0" err="1"/>
              <a:t>så</a:t>
            </a:r>
            <a:r>
              <a:rPr lang="en-US" baseline="0" dirty="0"/>
              <a:t> </a:t>
            </a:r>
            <a:r>
              <a:rPr lang="en-US" baseline="0" dirty="0" err="1"/>
              <a:t>godt</a:t>
            </a:r>
            <a:r>
              <a:rPr lang="en-US" baseline="0" dirty="0"/>
              <a:t> de </a:t>
            </a:r>
            <a:r>
              <a:rPr lang="en-US" baseline="0" dirty="0" err="1"/>
              <a:t>kan</a:t>
            </a:r>
            <a:r>
              <a:rPr lang="en-US" baseline="0" dirty="0" smtClean="0"/>
              <a:t>!</a:t>
            </a:r>
          </a:p>
          <a:p>
            <a:endParaRPr lang="en-US" baseline="0" dirty="0" smtClean="0"/>
          </a:p>
          <a:p>
            <a:r>
              <a:rPr lang="en-US" baseline="0" dirty="0" err="1" smtClean="0"/>
              <a:t>Alle</a:t>
            </a:r>
            <a:r>
              <a:rPr lang="en-US" baseline="0" dirty="0" smtClean="0"/>
              <a:t> </a:t>
            </a:r>
            <a:r>
              <a:rPr lang="en-US" baseline="0" dirty="0" err="1" smtClean="0"/>
              <a:t>fagoppgavene</a:t>
            </a:r>
            <a:r>
              <a:rPr lang="en-US" baseline="0" dirty="0" smtClean="0"/>
              <a:t> </a:t>
            </a:r>
            <a:r>
              <a:rPr lang="en-US" baseline="0" dirty="0" err="1" smtClean="0"/>
              <a:t>som</a:t>
            </a:r>
            <a:r>
              <a:rPr lang="en-US" baseline="0" dirty="0" smtClean="0"/>
              <a:t> </a:t>
            </a:r>
            <a:r>
              <a:rPr lang="en-US" baseline="0" dirty="0" err="1" smtClean="0"/>
              <a:t>hører</a:t>
            </a:r>
            <a:r>
              <a:rPr lang="en-US" baseline="0" dirty="0" smtClean="0"/>
              <a:t> med </a:t>
            </a:r>
            <a:r>
              <a:rPr lang="en-US" baseline="0" dirty="0" err="1" smtClean="0"/>
              <a:t>til</a:t>
            </a:r>
            <a:r>
              <a:rPr lang="en-US" baseline="0" dirty="0" smtClean="0"/>
              <a:t> </a:t>
            </a:r>
            <a:r>
              <a:rPr lang="en-US" baseline="0" dirty="0" err="1" smtClean="0"/>
              <a:t>undersøkelsen</a:t>
            </a:r>
            <a:r>
              <a:rPr lang="en-US" baseline="0" dirty="0" smtClean="0"/>
              <a:t> </a:t>
            </a:r>
            <a:r>
              <a:rPr lang="en-US" baseline="0" dirty="0" err="1" smtClean="0"/>
              <a:t>er</a:t>
            </a:r>
            <a:r>
              <a:rPr lang="en-US" baseline="0" dirty="0" smtClean="0"/>
              <a:t> </a:t>
            </a:r>
            <a:r>
              <a:rPr lang="en-US" baseline="0" dirty="0" err="1" smtClean="0"/>
              <a:t>lagt</a:t>
            </a:r>
            <a:r>
              <a:rPr lang="en-US" baseline="0" dirty="0" smtClean="0"/>
              <a:t> inn </a:t>
            </a:r>
            <a:r>
              <a:rPr lang="en-US" baseline="0" dirty="0" err="1" smtClean="0"/>
              <a:t>i</a:t>
            </a:r>
            <a:r>
              <a:rPr lang="en-US" baseline="0" dirty="0" smtClean="0"/>
              <a:t> et </a:t>
            </a:r>
            <a:r>
              <a:rPr lang="en-US" baseline="0" dirty="0" err="1" smtClean="0"/>
              <a:t>eget</a:t>
            </a:r>
            <a:r>
              <a:rPr lang="en-US" baseline="0" dirty="0" smtClean="0"/>
              <a:t> program </a:t>
            </a:r>
            <a:r>
              <a:rPr lang="en-US" baseline="0" dirty="0" err="1" smtClean="0"/>
              <a:t>som</a:t>
            </a:r>
            <a:r>
              <a:rPr lang="en-US" baseline="0" dirty="0" smtClean="0"/>
              <a:t> </a:t>
            </a:r>
            <a:r>
              <a:rPr lang="en-US" baseline="0" dirty="0" err="1" smtClean="0"/>
              <a:t>legges</a:t>
            </a:r>
            <a:r>
              <a:rPr lang="en-US" baseline="0" dirty="0" smtClean="0"/>
              <a:t> </a:t>
            </a:r>
            <a:r>
              <a:rPr lang="en-US" baseline="0" dirty="0" err="1" smtClean="0"/>
              <a:t>ut</a:t>
            </a:r>
            <a:r>
              <a:rPr lang="en-US" baseline="0" dirty="0" smtClean="0"/>
              <a:t> </a:t>
            </a:r>
            <a:r>
              <a:rPr lang="en-US" baseline="0" dirty="0" err="1" smtClean="0"/>
              <a:t>på</a:t>
            </a:r>
            <a:r>
              <a:rPr lang="en-US" baseline="0" dirty="0" smtClean="0"/>
              <a:t> internet.</a:t>
            </a:r>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t>10</a:t>
            </a:fld>
            <a:endParaRPr lang="nb-NO" dirty="0"/>
          </a:p>
        </p:txBody>
      </p:sp>
    </p:spTree>
    <p:extLst>
      <p:ext uri="{BB962C8B-B14F-4D97-AF65-F5344CB8AC3E}">
        <p14:creationId xmlns:p14="http://schemas.microsoft.com/office/powerpoint/2010/main" val="183396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Program som skal brukes kalles TIMSS </a:t>
            </a:r>
            <a:r>
              <a:rPr lang="nb-NO" baseline="0" dirty="0" err="1" smtClean="0"/>
              <a:t>player</a:t>
            </a:r>
            <a:r>
              <a:rPr lang="nb-NO" baseline="0" dirty="0" smtClean="0"/>
              <a:t> og de inneholder tre hoveddeler.</a:t>
            </a:r>
          </a:p>
          <a:p>
            <a:endParaRPr lang="nb-NO" baseline="0" dirty="0" smtClean="0"/>
          </a:p>
          <a:p>
            <a:r>
              <a:rPr lang="nb-NO" baseline="0" dirty="0" smtClean="0"/>
              <a:t>Det er programmet som deler ut oppgaveblokkene til elevene.</a:t>
            </a:r>
          </a:p>
          <a:p>
            <a:endParaRPr lang="nb-NO" baseline="0" dirty="0" smtClean="0"/>
          </a:p>
          <a:p>
            <a:r>
              <a:rPr lang="nb-NO" baseline="0" dirty="0" smtClean="0"/>
              <a:t>Til generalprøven ble det lagt ut en visningsversjon av programmet, og det skal vi ta en titt på nå. Her vises den første delen av undersøkelsen – veiledning til elevene om hva slags svarmuligheter oppgavene har. Visningsversjonen er kun på engelsk.</a:t>
            </a:r>
          </a:p>
          <a:p>
            <a:endParaRPr lang="nb-NO" baseline="0" dirty="0" smtClean="0"/>
          </a:p>
          <a:p>
            <a:r>
              <a:rPr lang="nb-NO" baseline="0" dirty="0" smtClean="0"/>
              <a:t>Når det alt er ferdig, vil TIMSS </a:t>
            </a:r>
            <a:r>
              <a:rPr lang="nb-NO" baseline="0" dirty="0" err="1" smtClean="0"/>
              <a:t>player</a:t>
            </a:r>
            <a:r>
              <a:rPr lang="nb-NO" baseline="0" dirty="0" smtClean="0"/>
              <a:t> legges på nettet og elevene må bruke nettlenken som vi oppgir, for å komme til programmet.</a:t>
            </a:r>
          </a:p>
          <a:p>
            <a:pPr marL="0" indent="0">
              <a:buFont typeface="Arial" panose="020B0604020202020204" pitchFamily="34" charset="0"/>
              <a:buNone/>
            </a:pPr>
            <a:endParaRPr lang="nb-NO" baseline="0" dirty="0" smtClean="0"/>
          </a:p>
          <a:p>
            <a:pPr marL="0" indent="0">
              <a:buFont typeface="Arial" panose="020B0604020202020204" pitchFamily="34" charset="0"/>
              <a:buNone/>
            </a:pPr>
            <a:endParaRPr lang="nb-NO" baseline="0" dirty="0"/>
          </a:p>
          <a:p>
            <a:pPr marL="0" indent="0">
              <a:buFont typeface="Arial" panose="020B0604020202020204" pitchFamily="34" charset="0"/>
              <a:buNone/>
            </a:pPr>
            <a:endParaRPr lang="nb-NO"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t>11</a:t>
            </a:fld>
            <a:endParaRPr lang="nb-NO" dirty="0"/>
          </a:p>
        </p:txBody>
      </p:sp>
    </p:spTree>
    <p:extLst>
      <p:ext uri="{BB962C8B-B14F-4D97-AF65-F5344CB8AC3E}">
        <p14:creationId xmlns:p14="http://schemas.microsoft.com/office/powerpoint/2010/main" val="1554486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For</a:t>
            </a:r>
            <a:r>
              <a:rPr lang="nb-NO" baseline="0" dirty="0" smtClean="0"/>
              <a:t> elevene er alle fagoppgavene og </a:t>
            </a:r>
            <a:r>
              <a:rPr lang="nb-NO" baseline="0" dirty="0" smtClean="0"/>
              <a:t>spørreskjemaet </a:t>
            </a:r>
            <a:r>
              <a:rPr lang="nb-NO" baseline="0" dirty="0" smtClean="0"/>
              <a:t>lagt på nettet, i noe som kalles for </a:t>
            </a:r>
            <a:r>
              <a:rPr lang="nb-NO" i="1" baseline="0" dirty="0" smtClean="0"/>
              <a:t>TIMSS </a:t>
            </a:r>
            <a:r>
              <a:rPr lang="nb-NO" i="1" baseline="0" dirty="0" err="1" smtClean="0"/>
              <a:t>player</a:t>
            </a:r>
            <a:r>
              <a:rPr lang="nb-NO" baseline="0" dirty="0" smtClean="0"/>
              <a:t>. </a:t>
            </a:r>
          </a:p>
          <a:p>
            <a:r>
              <a:rPr lang="nb-NO" baseline="0" dirty="0" smtClean="0"/>
              <a:t>Til generalprøven ble det lagt ut en visningsversjon av programmet, og det skal vi ta en titt på nå. Det som </a:t>
            </a:r>
            <a:r>
              <a:rPr lang="nb-NO" baseline="0" dirty="0" smtClean="0"/>
              <a:t>er </a:t>
            </a:r>
            <a:r>
              <a:rPr lang="nb-NO" baseline="0" dirty="0" smtClean="0"/>
              <a:t>lagt ut, er den første delen av undersøkelsen – en veiledning til elevene om hva slags svarmuligheter oppgavene har. Visningsversjonen er kun på engelsk.</a:t>
            </a:r>
          </a:p>
          <a:p>
            <a:endParaRPr lang="nb-NO" baseline="0" dirty="0" smtClean="0"/>
          </a:p>
          <a:p>
            <a:r>
              <a:rPr lang="nb-NO" baseline="0" dirty="0" smtClean="0"/>
              <a:t>For å teste ut denne versjonen</a:t>
            </a:r>
          </a:p>
          <a:p>
            <a:r>
              <a:rPr lang="nb-NO" sz="1200" b="1" i="0" u="none" strike="noStrike" kern="1200" baseline="0" dirty="0" smtClean="0">
                <a:solidFill>
                  <a:schemeClr val="tx1"/>
                </a:solidFill>
                <a:latin typeface="+mn-lt"/>
                <a:ea typeface="+mn-ea"/>
                <a:cs typeface="+mn-cs"/>
              </a:rPr>
              <a:t>Brukernavn </a:t>
            </a:r>
            <a:r>
              <a:rPr lang="nb-NO" sz="1200" b="0" i="0" u="none" strike="noStrike" kern="1200" baseline="0" dirty="0" smtClean="0">
                <a:solidFill>
                  <a:schemeClr val="tx1"/>
                </a:solidFill>
                <a:latin typeface="+mn-lt"/>
                <a:ea typeface="+mn-ea"/>
                <a:cs typeface="+mn-cs"/>
              </a:rPr>
              <a:t>	</a:t>
            </a:r>
            <a:r>
              <a:rPr lang="nb-NO" sz="1200" b="1" i="0" u="none" strike="noStrike" kern="1200" baseline="0" dirty="0" smtClean="0">
                <a:solidFill>
                  <a:schemeClr val="tx1"/>
                </a:solidFill>
                <a:latin typeface="+mn-lt"/>
                <a:ea typeface="+mn-ea"/>
                <a:cs typeface="+mn-cs"/>
              </a:rPr>
              <a:t>Passord </a:t>
            </a:r>
            <a:r>
              <a:rPr lang="nb-NO" sz="1200" b="0" i="0" u="none" strike="noStrike" kern="1200" baseline="0" dirty="0" smtClean="0">
                <a:solidFill>
                  <a:schemeClr val="tx1"/>
                </a:solidFill>
                <a:latin typeface="+mn-lt"/>
                <a:ea typeface="+mn-ea"/>
                <a:cs typeface="+mn-cs"/>
              </a:rPr>
              <a:t>	</a:t>
            </a:r>
          </a:p>
          <a:p>
            <a:r>
              <a:rPr lang="nb-NO" sz="1200" b="1" i="0" u="none" strike="noStrike" kern="1200" baseline="0" dirty="0" smtClean="0">
                <a:solidFill>
                  <a:schemeClr val="tx1"/>
                </a:solidFill>
                <a:latin typeface="+mn-lt"/>
                <a:ea typeface="+mn-ea"/>
                <a:cs typeface="+mn-cs"/>
              </a:rPr>
              <a:t>99999991 </a:t>
            </a:r>
            <a:r>
              <a:rPr lang="nb-NO" sz="1200" b="0" i="0" u="none" strike="noStrike" kern="1200" baseline="0" dirty="0" smtClean="0">
                <a:solidFill>
                  <a:schemeClr val="tx1"/>
                </a:solidFill>
                <a:latin typeface="+mn-lt"/>
                <a:ea typeface="+mn-ea"/>
                <a:cs typeface="+mn-cs"/>
              </a:rPr>
              <a:t>	10391 	</a:t>
            </a:r>
          </a:p>
          <a:p>
            <a:r>
              <a:rPr lang="nb-NO" sz="1200" b="1" i="0" u="none" strike="noStrike" kern="1200" baseline="0" dirty="0" smtClean="0">
                <a:solidFill>
                  <a:schemeClr val="tx1"/>
                </a:solidFill>
                <a:latin typeface="+mn-lt"/>
                <a:ea typeface="+mn-ea"/>
                <a:cs typeface="+mn-cs"/>
              </a:rPr>
              <a:t>99999992 </a:t>
            </a:r>
            <a:r>
              <a:rPr lang="nb-NO" sz="1200" b="0" i="0" u="none" strike="noStrike" kern="1200" baseline="0" dirty="0" smtClean="0">
                <a:solidFill>
                  <a:schemeClr val="tx1"/>
                </a:solidFill>
                <a:latin typeface="+mn-lt"/>
                <a:ea typeface="+mn-ea"/>
                <a:cs typeface="+mn-cs"/>
              </a:rPr>
              <a:t>	11175 	</a:t>
            </a:r>
          </a:p>
          <a:p>
            <a:r>
              <a:rPr lang="nb-NO" sz="1200" b="1" i="0" u="none" strike="noStrike" kern="1200" baseline="0" dirty="0" smtClean="0">
                <a:solidFill>
                  <a:schemeClr val="tx1"/>
                </a:solidFill>
                <a:latin typeface="+mn-lt"/>
                <a:ea typeface="+mn-ea"/>
                <a:cs typeface="+mn-cs"/>
              </a:rPr>
              <a:t>99999993 </a:t>
            </a:r>
            <a:r>
              <a:rPr lang="nb-NO" sz="1200" b="0" i="0" u="none" strike="noStrike" kern="1200" baseline="0" dirty="0" smtClean="0">
                <a:solidFill>
                  <a:schemeClr val="tx1"/>
                </a:solidFill>
                <a:latin typeface="+mn-lt"/>
                <a:ea typeface="+mn-ea"/>
                <a:cs typeface="+mn-cs"/>
              </a:rPr>
              <a:t>	12989 	</a:t>
            </a:r>
          </a:p>
          <a:p>
            <a:r>
              <a:rPr lang="nb-NO" sz="1200" b="1" i="0" u="none" strike="noStrike" kern="1200" baseline="0" dirty="0" smtClean="0">
                <a:solidFill>
                  <a:schemeClr val="tx1"/>
                </a:solidFill>
                <a:latin typeface="+mn-lt"/>
                <a:ea typeface="+mn-ea"/>
                <a:cs typeface="+mn-cs"/>
              </a:rPr>
              <a:t>99999994 </a:t>
            </a:r>
            <a:r>
              <a:rPr lang="nb-NO" sz="1200" b="0" i="0" u="none" strike="noStrike" kern="1200" baseline="0" dirty="0" smtClean="0">
                <a:solidFill>
                  <a:schemeClr val="tx1"/>
                </a:solidFill>
                <a:latin typeface="+mn-lt"/>
                <a:ea typeface="+mn-ea"/>
                <a:cs typeface="+mn-cs"/>
              </a:rPr>
              <a:t>	13833 	</a:t>
            </a:r>
          </a:p>
          <a:p>
            <a:r>
              <a:rPr lang="nb-NO" sz="1200" b="1" i="0" u="none" strike="noStrike" kern="1200" baseline="0" dirty="0" smtClean="0">
                <a:solidFill>
                  <a:schemeClr val="tx1"/>
                </a:solidFill>
                <a:latin typeface="+mn-lt"/>
                <a:ea typeface="+mn-ea"/>
                <a:cs typeface="+mn-cs"/>
              </a:rPr>
              <a:t>99999995 </a:t>
            </a:r>
            <a:r>
              <a:rPr lang="nb-NO" sz="1200" b="0" i="0" u="none" strike="noStrike" kern="1200" baseline="0" dirty="0" smtClean="0">
                <a:solidFill>
                  <a:schemeClr val="tx1"/>
                </a:solidFill>
                <a:latin typeface="+mn-lt"/>
                <a:ea typeface="+mn-ea"/>
                <a:cs typeface="+mn-cs"/>
              </a:rPr>
              <a:t>	14706 	</a:t>
            </a:r>
          </a:p>
          <a:p>
            <a:endParaRPr lang="nb-NO" baseline="0" dirty="0" smtClean="0"/>
          </a:p>
          <a:p>
            <a:r>
              <a:rPr lang="nb-NO" baseline="0" dirty="0" smtClean="0"/>
              <a:t>Passordet for å komme videre er: 0000.</a:t>
            </a:r>
          </a:p>
          <a:p>
            <a:endParaRPr lang="nb-NO" baseline="0" dirty="0" smtClean="0"/>
          </a:p>
          <a:p>
            <a:r>
              <a:rPr lang="nb-NO" baseline="0" dirty="0" smtClean="0"/>
              <a:t>Det vil komme en egen nettadresse til programmet når alt er gjort klart. Denne lenka vil vi legge ut på timss.no.</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12</a:t>
            </a:fld>
            <a:endParaRPr lang="nb-NO" dirty="0"/>
          </a:p>
        </p:txBody>
      </p:sp>
    </p:spTree>
    <p:extLst>
      <p:ext uri="{BB962C8B-B14F-4D97-AF65-F5344CB8AC3E}">
        <p14:creationId xmlns:p14="http://schemas.microsoft.com/office/powerpoint/2010/main" val="1750425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Vi sender ut innloggingsinformasjon til testbrukere via e-post</a:t>
            </a:r>
            <a:r>
              <a:rPr lang="nb-NO" baseline="0" dirty="0" smtClean="0"/>
              <a:t> til skolekontaktene.</a:t>
            </a:r>
          </a:p>
          <a:p>
            <a:r>
              <a:rPr lang="nb-NO" baseline="0" dirty="0" smtClean="0"/>
              <a:t>Sammen med dette sendes det også ut en manual for hva som skal skje rett før, under og rett etter gjennomføringen av undersøkelsen.</a:t>
            </a:r>
          </a:p>
          <a:p>
            <a:endParaRPr lang="nb-NO" baseline="0" dirty="0" smtClean="0"/>
          </a:p>
          <a:p>
            <a:endParaRPr lang="nb-NO" baseline="0" dirty="0"/>
          </a:p>
          <a:p>
            <a:endParaRPr lang="nb-NO"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13</a:t>
            </a:fld>
            <a:endParaRPr lang="nb-NO"/>
          </a:p>
        </p:txBody>
      </p:sp>
    </p:spTree>
    <p:extLst>
      <p:ext uri="{BB962C8B-B14F-4D97-AF65-F5344CB8AC3E}">
        <p14:creationId xmlns:p14="http://schemas.microsoft.com/office/powerpoint/2010/main" val="2389426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DEL</a:t>
            </a:r>
            <a:r>
              <a:rPr lang="nb-NO" baseline="0" dirty="0"/>
              <a:t> 1</a:t>
            </a:r>
          </a:p>
          <a:p>
            <a:r>
              <a:rPr lang="nb-NO" baseline="0" dirty="0"/>
              <a:t>Det er lurt at den som skal lede elevene gjennom undersøkelsen setter seg inn i manualen for testadministrator på forhånd. Vi har gjort et estimat på tiden, men dere kjenner elevene deres best. Når denne delen er over skal alle elevene ha hver sin datamaskin, være logget inn i programmet og ha gjennomgått veiledningen.</a:t>
            </a:r>
          </a:p>
          <a:p>
            <a:endParaRPr lang="nb-NO" baseline="0" dirty="0"/>
          </a:p>
          <a:p>
            <a:r>
              <a:rPr lang="nb-NO" baseline="0" dirty="0"/>
              <a:t>DEL 2</a:t>
            </a:r>
          </a:p>
          <a:p>
            <a:r>
              <a:rPr lang="nb-NO" baseline="0" dirty="0"/>
              <a:t>I denne delen er tidsbruken for bolk 1 og 2 definert fra den internasjonale ledelsen i TIMSS.</a:t>
            </a:r>
          </a:p>
          <a:p>
            <a:r>
              <a:rPr lang="nb-NO" baseline="0" dirty="0"/>
              <a:t>På 5. trinn får elevene 36 minutter per del. På 9. trinn er det 45.</a:t>
            </a:r>
            <a:endParaRPr lang="nb-NO" dirty="0"/>
          </a:p>
          <a:p>
            <a:endParaRPr lang="nb-NO" dirty="0"/>
          </a:p>
          <a:p>
            <a:r>
              <a:rPr lang="nb-NO" dirty="0"/>
              <a:t>TIMSS har det som kalles</a:t>
            </a:r>
            <a:r>
              <a:rPr lang="nb-NO" baseline="0" dirty="0"/>
              <a:t> et rotasjonssystem. Det betyr at ca. halvparten av elevene får matematikkoppgaver i bolk 1, mens den andre halvparten får oppgaver i naturfag. Etter pausen bytter elevene fag, slik at de som startet med matematikk i bok 1, nå får oppgaver i naturfag i bolk 2.</a:t>
            </a:r>
          </a:p>
          <a:p>
            <a:endParaRPr lang="nb-NO" baseline="0" dirty="0"/>
          </a:p>
          <a:p>
            <a:r>
              <a:rPr lang="nb-NO" baseline="0" dirty="0"/>
              <a:t>Om det er mulig, bør elevene få tatt seg en tur ut eller få strekt på seg. Det kan hende det også er lurt å spise litt. Vi har foreslått en pause på mellom 10 og 30 minutter, men her kan skolene styre litt selv</a:t>
            </a:r>
            <a:r>
              <a:rPr lang="nb-NO" baseline="0" dirty="0" smtClean="0"/>
              <a:t>.</a:t>
            </a:r>
          </a:p>
          <a:p>
            <a:endParaRPr lang="nb-NO" baseline="0" dirty="0" smtClean="0"/>
          </a:p>
          <a:p>
            <a:r>
              <a:rPr lang="nb-NO" baseline="0" dirty="0" smtClean="0"/>
              <a:t>DEL 3</a:t>
            </a:r>
          </a:p>
          <a:p>
            <a:r>
              <a:rPr lang="nb-NO" baseline="0" dirty="0" smtClean="0"/>
              <a:t>Her er det ingen tidsbegrensning, men vi har estimert tiden for en elev som er litt svak til middels god til å lese.</a:t>
            </a:r>
          </a:p>
          <a:p>
            <a:endParaRPr lang="nb-NO" baseline="0" dirty="0" smtClean="0"/>
          </a:p>
          <a:p>
            <a:endParaRPr lang="nb-NO" baseline="0" dirty="0"/>
          </a:p>
          <a:p>
            <a:endParaRPr lang="nb-NO" baseline="0" dirty="0"/>
          </a:p>
          <a:p>
            <a:r>
              <a:rPr lang="nb-NO" baseline="0" dirty="0"/>
              <a:t> </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14</a:t>
            </a:fld>
            <a:endParaRPr lang="nb-NO" dirty="0"/>
          </a:p>
        </p:txBody>
      </p:sp>
    </p:spTree>
    <p:extLst>
      <p:ext uri="{BB962C8B-B14F-4D97-AF65-F5344CB8AC3E}">
        <p14:creationId xmlns:p14="http://schemas.microsoft.com/office/powerpoint/2010/main" val="1008032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Som nevnt tidligere inneholder TIMSS-undersøkelsen også spørreskjemaer</a:t>
            </a:r>
            <a:r>
              <a:rPr lang="nb-NO" baseline="0" dirty="0" smtClean="0"/>
              <a:t> til de lærerne som underviser de utvalgte klassene i matematikk og naturfag.</a:t>
            </a:r>
          </a:p>
          <a:p>
            <a:r>
              <a:rPr lang="nb-NO" baseline="0" dirty="0" smtClean="0"/>
              <a:t>Disse lærerne vil bli invitert til å delta. For dette trenger vi ikke vite noe mer om lærerne enn deres initialer, hvilken av klassene de underviser og i hvilket fag. </a:t>
            </a:r>
          </a:p>
          <a:p>
            <a:endParaRPr lang="nb-NO" baseline="0" dirty="0" smtClean="0"/>
          </a:p>
          <a:p>
            <a:endParaRPr lang="nb-NO" baseline="0" dirty="0" smtClean="0"/>
          </a:p>
        </p:txBody>
      </p:sp>
      <p:sp>
        <p:nvSpPr>
          <p:cNvPr id="4" name="Slide Number Placeholder 3"/>
          <p:cNvSpPr>
            <a:spLocks noGrp="1"/>
          </p:cNvSpPr>
          <p:nvPr>
            <p:ph type="sldNum" sz="quarter" idx="10"/>
          </p:nvPr>
        </p:nvSpPr>
        <p:spPr/>
        <p:txBody>
          <a:bodyPr/>
          <a:lstStyle/>
          <a:p>
            <a:fld id="{55337766-3EC3-4307-AF00-3E2747518BA1}" type="slidenum">
              <a:rPr lang="nb-NO" smtClean="0"/>
              <a:t>17</a:t>
            </a:fld>
            <a:endParaRPr lang="nb-NO" dirty="0"/>
          </a:p>
        </p:txBody>
      </p:sp>
    </p:spTree>
    <p:extLst>
      <p:ext uri="{BB962C8B-B14F-4D97-AF65-F5344CB8AC3E}">
        <p14:creationId xmlns:p14="http://schemas.microsoft.com/office/powerpoint/2010/main" val="3386264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Ta kontakt med oss om dere lurer på om noen elever skal ekskluderes.</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18</a:t>
            </a:fld>
            <a:endParaRPr lang="nb-NO" dirty="0"/>
          </a:p>
        </p:txBody>
      </p:sp>
    </p:spTree>
    <p:extLst>
      <p:ext uri="{BB962C8B-B14F-4D97-AF65-F5344CB8AC3E}">
        <p14:creationId xmlns:p14="http://schemas.microsoft.com/office/powerpoint/2010/main" val="1776100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Manual for sjekk av teknisk utstyr, ligger på informasjonssiden til skolene.</a:t>
            </a:r>
            <a:endParaRPr lang="nb-NO" baseline="0" dirty="0" smtClean="0"/>
          </a:p>
        </p:txBody>
      </p:sp>
      <p:sp>
        <p:nvSpPr>
          <p:cNvPr id="4" name="Slide Number Placeholder 3"/>
          <p:cNvSpPr>
            <a:spLocks noGrp="1"/>
          </p:cNvSpPr>
          <p:nvPr>
            <p:ph type="sldNum" sz="quarter" idx="10"/>
          </p:nvPr>
        </p:nvSpPr>
        <p:spPr/>
        <p:txBody>
          <a:bodyPr/>
          <a:lstStyle/>
          <a:p>
            <a:fld id="{55337766-3EC3-4307-AF00-3E2747518BA1}" type="slidenum">
              <a:rPr lang="nb-NO" smtClean="0"/>
              <a:t>19</a:t>
            </a:fld>
            <a:endParaRPr lang="nb-NO" dirty="0"/>
          </a:p>
        </p:txBody>
      </p:sp>
    </p:spTree>
    <p:extLst>
      <p:ext uri="{BB962C8B-B14F-4D97-AF65-F5344CB8AC3E}">
        <p14:creationId xmlns:p14="http://schemas.microsoft.com/office/powerpoint/2010/main" val="2808798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Etter at alle de utvalgte skolene har sendt inn sine</a:t>
            </a:r>
            <a:r>
              <a:rPr lang="nb-NO" baseline="0" dirty="0" smtClean="0"/>
              <a:t> klasselister, foretas det en trekning mellom klassene. Det trekkes maks 2 klasser per </a:t>
            </a:r>
            <a:r>
              <a:rPr lang="nb-NO" baseline="0" dirty="0" smtClean="0"/>
              <a:t>skole (gjelder bare skoler med flere enn to klasser).</a:t>
            </a:r>
          </a:p>
        </p:txBody>
      </p:sp>
      <p:sp>
        <p:nvSpPr>
          <p:cNvPr id="4" name="Slide Number Placeholder 3"/>
          <p:cNvSpPr>
            <a:spLocks noGrp="1"/>
          </p:cNvSpPr>
          <p:nvPr>
            <p:ph type="sldNum" sz="quarter" idx="10"/>
          </p:nvPr>
        </p:nvSpPr>
        <p:spPr/>
        <p:txBody>
          <a:bodyPr/>
          <a:lstStyle/>
          <a:p>
            <a:fld id="{55337766-3EC3-4307-AF00-3E2747518BA1}" type="slidenum">
              <a:rPr lang="nb-NO" smtClean="0"/>
              <a:t>20</a:t>
            </a:fld>
            <a:endParaRPr lang="nb-NO" dirty="0"/>
          </a:p>
        </p:txBody>
      </p:sp>
    </p:spTree>
    <p:extLst>
      <p:ext uri="{BB962C8B-B14F-4D97-AF65-F5344CB8AC3E}">
        <p14:creationId xmlns:p14="http://schemas.microsoft.com/office/powerpoint/2010/main" val="1426768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Til</a:t>
            </a:r>
            <a:r>
              <a:rPr lang="nb-NO" baseline="0" dirty="0" smtClean="0"/>
              <a:t> skoler som skal delta med elever på 5. trinn inneholder forsendelsen bl.a. innloggingsinformasjon til alle som skal delta i undersøkelsen og en konvolutt til hvert hjem som har en elev som skal delta. I denne konvolutten ligger det et spørreskjema til de foresatte og en ferdigfrankert svarkonvolutt. De foresatte som velger å besvare spørreskjemaet på papir, sender sine svar direkte til oss.</a:t>
            </a:r>
          </a:p>
          <a:p>
            <a:endParaRPr lang="nb-NO" baseline="0" dirty="0" smtClean="0"/>
          </a:p>
          <a:p>
            <a:r>
              <a:rPr lang="nb-NO" baseline="0" dirty="0" smtClean="0"/>
              <a:t>Til skoler som skal delta med elever på 9. trinn inneholder forsendelsen ikke så mye mer enn innloggingsinformasjon til alle som skal delta. </a:t>
            </a:r>
          </a:p>
          <a:p>
            <a:endParaRPr lang="nb-NO" baseline="0" dirty="0" smtClean="0"/>
          </a:p>
          <a:p>
            <a:endParaRPr lang="nb-NO" baseline="0" dirty="0" smtClean="0"/>
          </a:p>
          <a:p>
            <a:pPr marL="0" indent="0">
              <a:buFont typeface="Arial" panose="020B0604020202020204" pitchFamily="34" charset="0"/>
              <a:buNone/>
            </a:pP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21</a:t>
            </a:fld>
            <a:endParaRPr lang="nb-NO" dirty="0"/>
          </a:p>
        </p:txBody>
      </p:sp>
    </p:spTree>
    <p:extLst>
      <p:ext uri="{BB962C8B-B14F-4D97-AF65-F5344CB8AC3E}">
        <p14:creationId xmlns:p14="http://schemas.microsoft.com/office/powerpoint/2010/main" val="146360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1" baseline="0" dirty="0" smtClean="0"/>
          </a:p>
        </p:txBody>
      </p:sp>
      <p:sp>
        <p:nvSpPr>
          <p:cNvPr id="4" name="Slide Number Placeholder 3"/>
          <p:cNvSpPr>
            <a:spLocks noGrp="1"/>
          </p:cNvSpPr>
          <p:nvPr>
            <p:ph type="sldNum" sz="quarter" idx="10"/>
          </p:nvPr>
        </p:nvSpPr>
        <p:spPr/>
        <p:txBody>
          <a:bodyPr/>
          <a:lstStyle/>
          <a:p>
            <a:fld id="{55337766-3EC3-4307-AF00-3E2747518BA1}" type="slidenum">
              <a:rPr lang="nb-NO" smtClean="0"/>
              <a:t>22</a:t>
            </a:fld>
            <a:endParaRPr lang="nb-NO" dirty="0"/>
          </a:p>
        </p:txBody>
      </p:sp>
    </p:spTree>
    <p:extLst>
      <p:ext uri="{BB962C8B-B14F-4D97-AF65-F5344CB8AC3E}">
        <p14:creationId xmlns:p14="http://schemas.microsoft.com/office/powerpoint/2010/main" val="763934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23</a:t>
            </a:fld>
            <a:endParaRPr lang="nb-NO" dirty="0"/>
          </a:p>
        </p:txBody>
      </p:sp>
    </p:spTree>
    <p:extLst>
      <p:ext uri="{BB962C8B-B14F-4D97-AF65-F5344CB8AC3E}">
        <p14:creationId xmlns:p14="http://schemas.microsoft.com/office/powerpoint/2010/main" val="4530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Q</a:t>
            </a:r>
            <a:r>
              <a:rPr lang="nb-NO" baseline="0" dirty="0" smtClean="0"/>
              <a:t> &amp; A</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24</a:t>
            </a:fld>
            <a:endParaRPr lang="nb-NO" dirty="0"/>
          </a:p>
        </p:txBody>
      </p:sp>
    </p:spTree>
    <p:extLst>
      <p:ext uri="{BB962C8B-B14F-4D97-AF65-F5344CB8AC3E}">
        <p14:creationId xmlns:p14="http://schemas.microsoft.com/office/powerpoint/2010/main" val="2226270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Opptaket avsluttes.</a:t>
            </a:r>
            <a:endParaRPr lang="nb-NO" dirty="0" smtClean="0"/>
          </a:p>
          <a:p>
            <a:endParaRPr lang="nb-NO" dirty="0" smtClean="0"/>
          </a:p>
          <a:p>
            <a:endParaRPr lang="nb-NO" dirty="0"/>
          </a:p>
        </p:txBody>
      </p:sp>
      <p:sp>
        <p:nvSpPr>
          <p:cNvPr id="4" name="Slide Number Placeholder 3"/>
          <p:cNvSpPr>
            <a:spLocks noGrp="1"/>
          </p:cNvSpPr>
          <p:nvPr>
            <p:ph type="sldNum" sz="quarter" idx="5"/>
          </p:nvPr>
        </p:nvSpPr>
        <p:spPr/>
        <p:txBody>
          <a:bodyPr/>
          <a:lstStyle/>
          <a:p>
            <a:fld id="{55337766-3EC3-4307-AF00-3E2747518BA1}" type="slidenum">
              <a:rPr lang="nb-NO" smtClean="0"/>
              <a:t>25</a:t>
            </a:fld>
            <a:endParaRPr lang="nb-NO" dirty="0"/>
          </a:p>
        </p:txBody>
      </p:sp>
    </p:spTree>
    <p:extLst>
      <p:ext uri="{BB962C8B-B14F-4D97-AF65-F5344CB8AC3E}">
        <p14:creationId xmlns:p14="http://schemas.microsoft.com/office/powerpoint/2010/main" val="88902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extLst>
      <p:ext uri="{BB962C8B-B14F-4D97-AF65-F5344CB8AC3E}">
        <p14:creationId xmlns:p14="http://schemas.microsoft.com/office/powerpoint/2010/main" val="3245287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aseline="0"/>
            </a:lvl1pPr>
          </a:lstStyle>
          <a:p>
            <a:r>
              <a:rPr lang="en-US" dirty="0"/>
              <a:t>Click to edit Master title style</a:t>
            </a:r>
            <a:endParaRPr lang="nb-NO" dirty="0"/>
          </a:p>
        </p:txBody>
      </p:sp>
      <p:sp>
        <p:nvSpPr>
          <p:cNvPr id="3" name="Date Placeholder 2"/>
          <p:cNvSpPr>
            <a:spLocks noGrp="1"/>
          </p:cNvSpPr>
          <p:nvPr>
            <p:ph type="dt" sz="half" idx="10"/>
          </p:nvPr>
        </p:nvSpPr>
        <p:spPr/>
        <p:txBody>
          <a:bodyPr/>
          <a:lstStyle/>
          <a:p>
            <a:fld id="{3F013194-3C83-4811-84A6-E01A7D89B1FE}" type="datetimeFigureOut">
              <a:rPr lang="nb-NO" smtClean="0"/>
              <a:t>11.10.2022</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1E76668C-51BA-4E2C-B5B9-1E5BDC523034}" type="slidenum">
              <a:rPr lang="nb-NO" smtClean="0"/>
              <a:t>‹#›</a:t>
            </a:fld>
            <a:endParaRPr lang="nb-NO" dirty="0"/>
          </a:p>
        </p:txBody>
      </p:sp>
    </p:spTree>
    <p:extLst>
      <p:ext uri="{BB962C8B-B14F-4D97-AF65-F5344CB8AC3E}">
        <p14:creationId xmlns:p14="http://schemas.microsoft.com/office/powerpoint/2010/main" val="236564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850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4966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73119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0976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0307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6956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741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23573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28063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0584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23833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499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7914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8662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26258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4246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5690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6074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9748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3561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3018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38202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75744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585023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8548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65669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59422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49430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3519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24815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528341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114044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5708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800" smtClean="0">
                <a:solidFill>
                  <a:srgbClr val="898989"/>
                </a:solidFill>
              </a:defRPr>
            </a:lvl1pPr>
          </a:lstStyle>
          <a:p>
            <a:pPr fontAlgn="base">
              <a:spcBef>
                <a:spcPct val="0"/>
              </a:spcBef>
              <a:spcAft>
                <a:spcPct val="0"/>
              </a:spcAft>
              <a:defRPr/>
            </a:pPr>
            <a:endParaRPr lang="nb-NO" altLang="nb-NO" dirty="0"/>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800" smtClean="0">
                <a:solidFill>
                  <a:srgbClr val="898989"/>
                </a:solidFill>
              </a:defRPr>
            </a:lvl1pPr>
          </a:lstStyle>
          <a:p>
            <a:pPr fontAlgn="base">
              <a:spcBef>
                <a:spcPct val="0"/>
              </a:spcBef>
              <a:spcAft>
                <a:spcPct val="0"/>
              </a:spcAft>
              <a:defRPr/>
            </a:pPr>
            <a:fld id="{F4EA78DD-6687-4B25-991A-82A4CDB6D636}" type="slidenum">
              <a:rPr lang="nb-NO" altLang="nb-NO"/>
              <a:pPr fontAlgn="base">
                <a:spcBef>
                  <a:spcPct val="0"/>
                </a:spcBef>
                <a:spcAft>
                  <a:spcPct val="0"/>
                </a:spcAft>
                <a:defRPr/>
              </a:pPr>
              <a:t>‹#›</a:t>
            </a:fld>
            <a:endParaRPr lang="nb-NO" alt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800" smtClean="0">
                <a:solidFill>
                  <a:srgbClr val="898989"/>
                </a:solidFill>
              </a:defRPr>
            </a:lvl1pPr>
          </a:lstStyle>
          <a:p>
            <a:pPr fontAlgn="base">
              <a:spcBef>
                <a:spcPct val="0"/>
              </a:spcBef>
              <a:spcAft>
                <a:spcPct val="0"/>
              </a:spcAft>
              <a:defRPr/>
            </a:pPr>
            <a:fld id="{671CCFEF-37BD-4ADB-8C52-02EBC82BA914}" type="datetime1">
              <a:rPr lang="nb-NO" altLang="nb-NO"/>
              <a:pPr fontAlgn="base">
                <a:spcBef>
                  <a:spcPct val="0"/>
                </a:spcBef>
                <a:spcAft>
                  <a:spcPct val="0"/>
                </a:spcAft>
                <a:defRPr/>
              </a:pPr>
              <a:t>11.10.2022</a:t>
            </a:fld>
            <a:endParaRPr lang="nb-NO" altLang="nb-NO" dirty="0"/>
          </a:p>
        </p:txBody>
      </p:sp>
    </p:spTree>
  </p:cSld>
  <p:clrMap bg1="lt1" tx1="dk1" bg2="lt2" tx2="dk2" accent1="accent1" accent2="accent2" accent3="accent3" accent4="accent4" accent5="accent5" accent6="accent6" hlink="hlink" folHlink="folHlink"/>
  <p:sldLayoutIdLst>
    <p:sldLayoutId id="2147483661" r:id="rId1"/>
    <p:sldLayoutId id="2147483664" r:id="rId2"/>
  </p:sldLayoutIdLst>
  <p:hf sldNum="0"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5868174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10/11/2022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088695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10/11/2022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0645413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uv.uio.no/ils/forskning/prosjekter/timss/tidligere-sporreskjemaer/index.html"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hyperlink" Target="https://www.uv.uio.no/ils/forskning/prosjekter/timss/2019/larer_naturfag_9trinn.pdf"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hyperlink" Target="https://timss.sonet.com.au/examiner/timss" TargetMode="External"/><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hyperlink" Target="https://www.uv.uio.no/ils/forskning/prosjekter/timss/info-til-deltakende-skoler/index.html" TargetMode="External"/><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ubtitle 2"/>
          <p:cNvSpPr>
            <a:spLocks noGrp="1"/>
          </p:cNvSpPr>
          <p:nvPr>
            <p:ph type="subTitle" idx="1"/>
          </p:nvPr>
        </p:nvSpPr>
        <p:spPr>
          <a:xfrm>
            <a:off x="1835696" y="5661248"/>
            <a:ext cx="6091064" cy="504056"/>
          </a:xfrm>
        </p:spPr>
        <p:txBody>
          <a:bodyPr/>
          <a:lstStyle/>
          <a:p>
            <a:pPr eaLnBrk="1" hangingPunct="1"/>
            <a:r>
              <a:rPr lang="nb-NO" altLang="nb-NO" sz="2000" b="0" dirty="0">
                <a:latin typeface="Arial" pitchFamily="34" charset="0"/>
                <a:cs typeface="Arial" pitchFamily="34" charset="0"/>
              </a:rPr>
              <a:t>Institutt for lærerutdanning og skoleforskning (ILS)</a:t>
            </a:r>
          </a:p>
          <a:p>
            <a:pPr eaLnBrk="1" hangingPunct="1"/>
            <a:endParaRPr lang="nb-NO" altLang="nb-NO" dirty="0">
              <a:latin typeface="Arial" pitchFamily="34" charset="0"/>
              <a:cs typeface="Arial" pitchFamily="34" charset="0"/>
            </a:endParaRPr>
          </a:p>
        </p:txBody>
      </p:sp>
      <p:sp>
        <p:nvSpPr>
          <p:cNvPr id="4" name="TextBox 3"/>
          <p:cNvSpPr txBox="1"/>
          <p:nvPr/>
        </p:nvSpPr>
        <p:spPr>
          <a:xfrm>
            <a:off x="1087946" y="3140968"/>
            <a:ext cx="6896100" cy="400110"/>
          </a:xfrm>
          <a:prstGeom prst="rect">
            <a:avLst/>
          </a:prstGeom>
          <a:noFill/>
        </p:spPr>
        <p:txBody>
          <a:bodyPr wrap="square" rtlCol="0">
            <a:spAutoFit/>
          </a:bodyPr>
          <a:lstStyle/>
          <a:p>
            <a:pPr algn="ctr"/>
            <a:r>
              <a:rPr lang="nb-NO" sz="2000" b="1" dirty="0" err="1"/>
              <a:t>Webinar</a:t>
            </a:r>
            <a:r>
              <a:rPr lang="nb-NO" sz="2000" b="1" dirty="0"/>
              <a:t> </a:t>
            </a:r>
            <a:r>
              <a:rPr lang="nb-NO" sz="2000" b="1" dirty="0" smtClean="0"/>
              <a:t>– </a:t>
            </a:r>
            <a:r>
              <a:rPr lang="nb-NO" sz="2000" b="1" dirty="0"/>
              <a:t>digitalt </a:t>
            </a:r>
            <a:r>
              <a:rPr lang="nb-NO" sz="2000" b="1" dirty="0" err="1" smtClean="0"/>
              <a:t>informasjonsmøte,TIMSS</a:t>
            </a:r>
            <a:r>
              <a:rPr lang="nb-NO" sz="2000" b="1" dirty="0" smtClean="0"/>
              <a:t> 2023</a:t>
            </a:r>
            <a:endParaRPr lang="nb-NO" sz="2000" b="1" dirty="0"/>
          </a:p>
        </p:txBody>
      </p:sp>
      <p:sp>
        <p:nvSpPr>
          <p:cNvPr id="2" name="Rectangle 1"/>
          <p:cNvSpPr/>
          <p:nvPr/>
        </p:nvSpPr>
        <p:spPr bwMode="auto">
          <a:xfrm>
            <a:off x="251520" y="0"/>
            <a:ext cx="8568952" cy="21328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065" y="688122"/>
            <a:ext cx="8413861" cy="1278349"/>
          </a:xfrm>
          <a:prstGeom prst="rect">
            <a:avLst/>
          </a:prstGeom>
        </p:spPr>
      </p:pic>
      <p:sp>
        <p:nvSpPr>
          <p:cNvPr id="5" name="TextBox 4"/>
          <p:cNvSpPr txBox="1"/>
          <p:nvPr/>
        </p:nvSpPr>
        <p:spPr>
          <a:xfrm>
            <a:off x="3851920" y="3839652"/>
            <a:ext cx="3384376" cy="369332"/>
          </a:xfrm>
          <a:prstGeom prst="rect">
            <a:avLst/>
          </a:prstGeom>
          <a:noFill/>
        </p:spPr>
        <p:txBody>
          <a:bodyPr wrap="square" rtlCol="0">
            <a:spAutoFit/>
          </a:bodyPr>
          <a:lstStyle/>
          <a:p>
            <a:r>
              <a:rPr lang="nb-NO" dirty="0" smtClean="0"/>
              <a:t>Hege Kaarstein, prosjektleder</a:t>
            </a:r>
            <a:endParaRPr lang="nb-NO" dirty="0"/>
          </a:p>
        </p:txBody>
      </p:sp>
      <p:sp>
        <p:nvSpPr>
          <p:cNvPr id="7" name="TextBox 6"/>
          <p:cNvSpPr txBox="1"/>
          <p:nvPr/>
        </p:nvSpPr>
        <p:spPr>
          <a:xfrm>
            <a:off x="3851920" y="4208984"/>
            <a:ext cx="3384376" cy="369332"/>
          </a:xfrm>
          <a:prstGeom prst="rect">
            <a:avLst/>
          </a:prstGeom>
          <a:noFill/>
        </p:spPr>
        <p:txBody>
          <a:bodyPr wrap="square" rtlCol="0">
            <a:spAutoFit/>
          </a:bodyPr>
          <a:lstStyle/>
          <a:p>
            <a:r>
              <a:rPr lang="nb-NO" dirty="0" smtClean="0"/>
              <a:t>Anne-Catherine Lehre</a:t>
            </a:r>
            <a:endParaRPr lang="nb-NO" dirty="0"/>
          </a:p>
        </p:txBody>
      </p:sp>
      <p:sp>
        <p:nvSpPr>
          <p:cNvPr id="8" name="TextBox 7"/>
          <p:cNvSpPr txBox="1"/>
          <p:nvPr/>
        </p:nvSpPr>
        <p:spPr>
          <a:xfrm>
            <a:off x="3851920" y="4578316"/>
            <a:ext cx="3384376" cy="369332"/>
          </a:xfrm>
          <a:prstGeom prst="rect">
            <a:avLst/>
          </a:prstGeom>
          <a:noFill/>
        </p:spPr>
        <p:txBody>
          <a:bodyPr wrap="square" rtlCol="0">
            <a:spAutoFit/>
          </a:bodyPr>
          <a:lstStyle/>
          <a:p>
            <a:r>
              <a:rPr lang="nb-NO" dirty="0" smtClean="0"/>
              <a:t>Manvi A. Rohatgi</a:t>
            </a:r>
            <a:endParaRPr lang="nb-NO" dirty="0"/>
          </a:p>
        </p:txBody>
      </p:sp>
      <p:sp>
        <p:nvSpPr>
          <p:cNvPr id="9" name="TextBox 8"/>
          <p:cNvSpPr txBox="1"/>
          <p:nvPr/>
        </p:nvSpPr>
        <p:spPr>
          <a:xfrm>
            <a:off x="3851920" y="4947648"/>
            <a:ext cx="3384376" cy="369332"/>
          </a:xfrm>
          <a:prstGeom prst="rect">
            <a:avLst/>
          </a:prstGeom>
          <a:noFill/>
        </p:spPr>
        <p:txBody>
          <a:bodyPr wrap="square" rtlCol="0">
            <a:spAutoFit/>
          </a:bodyPr>
          <a:lstStyle/>
          <a:p>
            <a:r>
              <a:rPr lang="nb-NO" dirty="0"/>
              <a:t>Jelena Radišić</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1412776"/>
            <a:ext cx="6805068" cy="3970318"/>
          </a:xfrm>
          <a:prstGeom prst="rect">
            <a:avLst/>
          </a:prstGeom>
          <a:noFill/>
        </p:spPr>
        <p:txBody>
          <a:bodyPr wrap="none" rtlCol="0">
            <a:spAutoFit/>
          </a:bodyPr>
          <a:lstStyle/>
          <a:p>
            <a:pPr marL="457200" indent="-457200">
              <a:lnSpc>
                <a:spcPct val="150000"/>
              </a:lnSpc>
              <a:buFont typeface="Arial" panose="020B0604020202020204" pitchFamily="34" charset="0"/>
              <a:buChar char="•"/>
              <a:defRPr/>
            </a:pPr>
            <a:r>
              <a:rPr lang="nb-NO" sz="2800" dirty="0" smtClean="0">
                <a:latin typeface="Arial"/>
                <a:ea typeface="ヒラギノ角ゴ Pro W3"/>
              </a:rPr>
              <a:t>Noen </a:t>
            </a:r>
            <a:r>
              <a:rPr lang="nb-NO" sz="2800" dirty="0">
                <a:latin typeface="Arial"/>
                <a:ea typeface="ヒラギノ角ゴ Pro W3"/>
              </a:rPr>
              <a:t>ord fra </a:t>
            </a:r>
            <a:r>
              <a:rPr lang="nb-NO" sz="2800" dirty="0" smtClean="0">
                <a:latin typeface="Arial"/>
                <a:ea typeface="ヒラギノ角ゴ Pro W3"/>
              </a:rPr>
              <a:t>Utdanningsdirektoratet</a:t>
            </a:r>
          </a:p>
          <a:p>
            <a:pPr marL="457200" indent="-457200">
              <a:lnSpc>
                <a:spcPct val="150000"/>
              </a:lnSpc>
              <a:buFont typeface="Arial" panose="020B0604020202020204" pitchFamily="34" charset="0"/>
              <a:buChar char="•"/>
              <a:defRPr/>
            </a:pPr>
            <a:r>
              <a:rPr kumimoji="0" lang="nb-NO" sz="2800" b="0" i="0" u="none" strike="noStrike" kern="1200" cap="none" spc="0" normalizeH="0" baseline="0" noProof="0" dirty="0" smtClean="0">
                <a:ln>
                  <a:noFill/>
                </a:ln>
                <a:effectLst/>
                <a:uLnTx/>
                <a:uFillTx/>
                <a:latin typeface="Arial"/>
                <a:ea typeface="ヒラギノ角ゴ Pro W3"/>
              </a:rPr>
              <a:t>Kort </a:t>
            </a:r>
            <a:r>
              <a:rPr kumimoji="0" lang="nb-NO" sz="2800" b="0" i="0" u="none" strike="noStrike" kern="1200" cap="none" spc="0" normalizeH="0" baseline="0" noProof="0" dirty="0">
                <a:ln>
                  <a:noFill/>
                </a:ln>
                <a:effectLst/>
                <a:uLnTx/>
                <a:uFillTx/>
                <a:latin typeface="Arial"/>
                <a:ea typeface="ヒラギノ角ゴ Pro W3"/>
              </a:rPr>
              <a:t>om </a:t>
            </a:r>
            <a:r>
              <a:rPr lang="nb-NO" sz="2800" dirty="0">
                <a:latin typeface="Arial"/>
                <a:ea typeface="ヒラギノ角ゴ Pro W3"/>
              </a:rPr>
              <a:t>TIMSS</a:t>
            </a:r>
            <a:endParaRPr kumimoji="0" lang="nb-NO" sz="2800" b="0" i="0" u="none" strike="noStrike" kern="1200" cap="none" spc="0" normalizeH="0" baseline="0" noProof="0" dirty="0">
              <a:ln>
                <a:noFill/>
              </a:ln>
              <a:effectLst/>
              <a:uLnTx/>
              <a:uFillTx/>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smtClean="0">
                <a:ln>
                  <a:noFill/>
                </a:ln>
                <a:effectLst/>
                <a:uLnTx/>
                <a:uFillTx/>
                <a:latin typeface="Arial"/>
                <a:ea typeface="ヒラギノ角ゴ Pro W3"/>
              </a:rPr>
              <a:t>Om dato for gjennomføring</a:t>
            </a:r>
            <a:r>
              <a:rPr kumimoji="0" lang="nb-NO" sz="2800" b="0" i="0" u="none" strike="noStrike" kern="1200" cap="none" spc="0" normalizeH="0" noProof="0" dirty="0" smtClean="0">
                <a:ln>
                  <a:noFill/>
                </a:ln>
                <a:effectLst/>
                <a:uLnTx/>
                <a:uFillTx/>
                <a:latin typeface="Arial"/>
                <a:ea typeface="ヒラギノ角ゴ Pro W3"/>
              </a:rPr>
              <a:t> og </a:t>
            </a:r>
            <a:r>
              <a:rPr kumimoji="0" lang="nb-NO" sz="2800" b="0" i="0" u="none" strike="noStrike" kern="1200" cap="none" spc="0" normalizeH="0" baseline="0" noProof="0" dirty="0" smtClean="0">
                <a:ln>
                  <a:noFill/>
                </a:ln>
                <a:effectLst/>
                <a:uLnTx/>
                <a:uFillTx/>
                <a:latin typeface="Arial"/>
                <a:ea typeface="ヒラギノ角ゴ Pro W3"/>
              </a:rPr>
              <a:t>tidsbruk</a:t>
            </a:r>
            <a:endParaRPr kumimoji="0" lang="nb-NO" sz="2800" b="0" i="0" u="none" strike="noStrike" kern="1200" cap="none" spc="0" normalizeH="0" baseline="0" noProof="0" dirty="0">
              <a:ln>
                <a:noFill/>
              </a:ln>
              <a:effectLst/>
              <a:uLnTx/>
              <a:uFillTx/>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b-NO" sz="2800" dirty="0" smtClean="0">
                <a:latin typeface="Arial"/>
                <a:ea typeface="ヒラギノ角ゴ Pro W3"/>
              </a:rPr>
              <a:t>Hva skjer videre?</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b-NO" sz="2800" dirty="0" smtClean="0">
                <a:latin typeface="Arial"/>
                <a:ea typeface="ヒラギノ角ゴ Pro W3"/>
              </a:rPr>
              <a:t>Det første som skjer</a:t>
            </a:r>
            <a:endParaRPr lang="nb-NO" sz="2800" dirty="0">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Spørsmål og </a:t>
            </a:r>
            <a:r>
              <a:rPr kumimoji="0" lang="nb-NO" sz="2800" b="0" i="0" u="none" strike="noStrike" kern="1200" cap="none" spc="0" normalizeH="0" baseline="0" noProof="0" dirty="0" smtClean="0">
                <a:ln>
                  <a:noFill/>
                </a:ln>
                <a:effectLst/>
                <a:uLnTx/>
                <a:uFillTx/>
                <a:latin typeface="Arial"/>
                <a:ea typeface="ヒラギノ角ゴ Pro W3"/>
              </a:rPr>
              <a:t>svar (Q&amp;A)</a:t>
            </a:r>
            <a:endParaRPr kumimoji="0" lang="nb-NO" sz="2800" b="0" i="0" u="none" strike="noStrike" kern="1200" cap="none" spc="0" normalizeH="0" baseline="0" noProof="0" dirty="0">
              <a:ln>
                <a:noFill/>
              </a:ln>
              <a:effectLst/>
              <a:uLnTx/>
              <a:uFillTx/>
              <a:latin typeface="Arial"/>
              <a:ea typeface="ヒラギノ角ゴ Pro W3"/>
            </a:endParaRPr>
          </a:p>
        </p:txBody>
      </p:sp>
      <p:sp>
        <p:nvSpPr>
          <p:cNvPr id="4" name="Rectangle 3"/>
          <p:cNvSpPr/>
          <p:nvPr/>
        </p:nvSpPr>
        <p:spPr>
          <a:xfrm>
            <a:off x="827584" y="548680"/>
            <a:ext cx="6984776" cy="461665"/>
          </a:xfrm>
          <a:prstGeom prst="rect">
            <a:avLst/>
          </a:prstGeom>
        </p:spPr>
        <p:txBody>
          <a:bodyPr wrap="square">
            <a:spAutoFit/>
          </a:bodyPr>
          <a:lstStyle/>
          <a:p>
            <a:r>
              <a:rPr lang="nb-NO" sz="2400" b="1" u="sng" dirty="0"/>
              <a:t>Program</a:t>
            </a:r>
            <a:endParaRPr lang="nb-NO" sz="2400" dirty="0"/>
          </a:p>
        </p:txBody>
      </p:sp>
    </p:spTree>
    <p:extLst>
      <p:ext uri="{BB962C8B-B14F-4D97-AF65-F5344CB8AC3E}">
        <p14:creationId xmlns:p14="http://schemas.microsoft.com/office/powerpoint/2010/main" val="1337106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1203" y="1438872"/>
            <a:ext cx="8126561" cy="1066800"/>
          </a:xfrm>
          <a:prstGeom prst="rect">
            <a:avLst/>
          </a:prstGeom>
        </p:spPr>
        <p:txBody>
          <a:bodyPr/>
          <a:lstStyle/>
          <a:p>
            <a:pPr eaLnBrk="0" fontAlgn="base" hangingPunct="0">
              <a:spcBef>
                <a:spcPct val="0"/>
              </a:spcBef>
              <a:spcAft>
                <a:spcPct val="0"/>
              </a:spcAft>
              <a:defRPr/>
            </a:pPr>
            <a:r>
              <a:rPr lang="nb-NO" sz="2800" kern="0" dirty="0">
                <a:solidFill>
                  <a:prstClr val="black"/>
                </a:solidFill>
                <a:latin typeface="Avenir"/>
              </a:rPr>
              <a:t>TIMSS måler elevers kompetanse i matematikk og naturfag på mellomtrinnet og ungdomstrinnet</a:t>
            </a:r>
          </a:p>
        </p:txBody>
      </p:sp>
      <p:grpSp>
        <p:nvGrpSpPr>
          <p:cNvPr id="17" name="Group 16"/>
          <p:cNvGrpSpPr/>
          <p:nvPr/>
        </p:nvGrpSpPr>
        <p:grpSpPr>
          <a:xfrm>
            <a:off x="179512" y="3527500"/>
            <a:ext cx="8640960" cy="815341"/>
            <a:chOff x="179512" y="3975000"/>
            <a:chExt cx="8640960" cy="815341"/>
          </a:xfrm>
        </p:grpSpPr>
        <p:cxnSp>
          <p:nvCxnSpPr>
            <p:cNvPr id="5" name="Straight Arrow Connector 4"/>
            <p:cNvCxnSpPr/>
            <p:nvPr/>
          </p:nvCxnSpPr>
          <p:spPr>
            <a:xfrm>
              <a:off x="636712" y="4089864"/>
              <a:ext cx="8183760" cy="0"/>
            </a:xfrm>
            <a:prstGeom prst="straightConnector1">
              <a:avLst/>
            </a:prstGeom>
            <a:ln w="76200">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36712"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859615"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082518"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05422"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528325"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751228"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79512" y="4293096"/>
              <a:ext cx="843382" cy="461665"/>
            </a:xfrm>
            <a:prstGeom prst="rect">
              <a:avLst/>
            </a:prstGeom>
            <a:noFill/>
          </p:spPr>
          <p:txBody>
            <a:bodyPr wrap="square" rtlCol="0">
              <a:spAutoFit/>
            </a:bodyPr>
            <a:lstStyle/>
            <a:p>
              <a:r>
                <a:rPr lang="nb-NO" sz="2400" dirty="0">
                  <a:solidFill>
                    <a:prstClr val="black"/>
                  </a:solidFill>
                </a:rPr>
                <a:t>1995</a:t>
              </a:r>
            </a:p>
          </p:txBody>
        </p:sp>
        <p:sp>
          <p:nvSpPr>
            <p:cNvPr id="25" name="TextBox 24"/>
            <p:cNvSpPr txBox="1"/>
            <p:nvPr/>
          </p:nvSpPr>
          <p:spPr>
            <a:xfrm>
              <a:off x="2627784" y="4328676"/>
              <a:ext cx="843382" cy="461665"/>
            </a:xfrm>
            <a:prstGeom prst="rect">
              <a:avLst/>
            </a:prstGeom>
            <a:noFill/>
          </p:spPr>
          <p:txBody>
            <a:bodyPr wrap="square" rtlCol="0">
              <a:spAutoFit/>
            </a:bodyPr>
            <a:lstStyle/>
            <a:p>
              <a:r>
                <a:rPr lang="nb-NO" sz="2400" dirty="0">
                  <a:solidFill>
                    <a:prstClr val="black"/>
                  </a:solidFill>
                </a:rPr>
                <a:t>2003</a:t>
              </a:r>
            </a:p>
          </p:txBody>
        </p:sp>
        <p:sp>
          <p:nvSpPr>
            <p:cNvPr id="26" name="TextBox 25"/>
            <p:cNvSpPr txBox="1"/>
            <p:nvPr/>
          </p:nvSpPr>
          <p:spPr>
            <a:xfrm>
              <a:off x="1403648" y="4328676"/>
              <a:ext cx="843382" cy="461665"/>
            </a:xfrm>
            <a:prstGeom prst="rect">
              <a:avLst/>
            </a:prstGeom>
            <a:noFill/>
          </p:spPr>
          <p:txBody>
            <a:bodyPr wrap="square" rtlCol="0">
              <a:spAutoFit/>
            </a:bodyPr>
            <a:lstStyle/>
            <a:p>
              <a:r>
                <a:rPr lang="nb-NO" sz="2400" dirty="0">
                  <a:solidFill>
                    <a:prstClr val="black"/>
                  </a:solidFill>
                </a:rPr>
                <a:t>1999</a:t>
              </a:r>
            </a:p>
          </p:txBody>
        </p:sp>
        <p:sp>
          <p:nvSpPr>
            <p:cNvPr id="27" name="TextBox 26"/>
            <p:cNvSpPr txBox="1"/>
            <p:nvPr/>
          </p:nvSpPr>
          <p:spPr>
            <a:xfrm>
              <a:off x="3923928" y="4328676"/>
              <a:ext cx="843382" cy="461665"/>
            </a:xfrm>
            <a:prstGeom prst="rect">
              <a:avLst/>
            </a:prstGeom>
            <a:noFill/>
          </p:spPr>
          <p:txBody>
            <a:bodyPr wrap="square" rtlCol="0">
              <a:spAutoFit/>
            </a:bodyPr>
            <a:lstStyle/>
            <a:p>
              <a:r>
                <a:rPr lang="nb-NO" sz="2400" dirty="0">
                  <a:solidFill>
                    <a:prstClr val="black"/>
                  </a:solidFill>
                </a:rPr>
                <a:t>2007</a:t>
              </a:r>
            </a:p>
          </p:txBody>
        </p:sp>
        <p:sp>
          <p:nvSpPr>
            <p:cNvPr id="29" name="TextBox 28"/>
            <p:cNvSpPr txBox="1"/>
            <p:nvPr/>
          </p:nvSpPr>
          <p:spPr>
            <a:xfrm>
              <a:off x="6372200" y="4293096"/>
              <a:ext cx="843382" cy="461665"/>
            </a:xfrm>
            <a:prstGeom prst="rect">
              <a:avLst/>
            </a:prstGeom>
            <a:noFill/>
          </p:spPr>
          <p:txBody>
            <a:bodyPr wrap="square" rtlCol="0">
              <a:spAutoFit/>
            </a:bodyPr>
            <a:lstStyle/>
            <a:p>
              <a:r>
                <a:rPr lang="nb-NO" sz="2400" dirty="0">
                  <a:solidFill>
                    <a:prstClr val="black"/>
                  </a:solidFill>
                </a:rPr>
                <a:t>2015</a:t>
              </a:r>
              <a:endParaRPr lang="nb-NO" sz="2800" dirty="0">
                <a:solidFill>
                  <a:prstClr val="black"/>
                </a:solidFill>
              </a:endParaRPr>
            </a:p>
          </p:txBody>
        </p:sp>
        <p:sp>
          <p:nvSpPr>
            <p:cNvPr id="30" name="TextBox 29"/>
            <p:cNvSpPr txBox="1"/>
            <p:nvPr/>
          </p:nvSpPr>
          <p:spPr>
            <a:xfrm>
              <a:off x="5148064" y="4315976"/>
              <a:ext cx="843382" cy="461665"/>
            </a:xfrm>
            <a:prstGeom prst="rect">
              <a:avLst/>
            </a:prstGeom>
            <a:noFill/>
          </p:spPr>
          <p:txBody>
            <a:bodyPr wrap="square" rtlCol="0">
              <a:spAutoFit/>
            </a:bodyPr>
            <a:lstStyle/>
            <a:p>
              <a:r>
                <a:rPr lang="nb-NO" sz="2400" dirty="0">
                  <a:solidFill>
                    <a:prstClr val="black"/>
                  </a:solidFill>
                </a:rPr>
                <a:t>2011</a:t>
              </a:r>
            </a:p>
          </p:txBody>
        </p:sp>
        <p:cxnSp>
          <p:nvCxnSpPr>
            <p:cNvPr id="28" name="Straight Connector 27"/>
            <p:cNvCxnSpPr/>
            <p:nvPr/>
          </p:nvCxnSpPr>
          <p:spPr>
            <a:xfrm>
              <a:off x="7812360" y="3975000"/>
              <a:ext cx="0" cy="39010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452320" y="4293096"/>
              <a:ext cx="843382" cy="461665"/>
            </a:xfrm>
            <a:prstGeom prst="rect">
              <a:avLst/>
            </a:prstGeom>
            <a:noFill/>
          </p:spPr>
          <p:txBody>
            <a:bodyPr wrap="square" rtlCol="0">
              <a:spAutoFit/>
            </a:bodyPr>
            <a:lstStyle/>
            <a:p>
              <a:r>
                <a:rPr lang="nb-NO" sz="2400" dirty="0">
                  <a:solidFill>
                    <a:prstClr val="black"/>
                  </a:solidFill>
                </a:rPr>
                <a:t>2019</a:t>
              </a:r>
              <a:endParaRPr lang="nb-NO" sz="2800" dirty="0">
                <a:solidFill>
                  <a:prstClr val="black"/>
                </a:solidFill>
              </a:endParaRPr>
            </a:p>
          </p:txBody>
        </p:sp>
      </p:grpSp>
      <p:sp>
        <p:nvSpPr>
          <p:cNvPr id="2" name="TextBox 1"/>
          <p:cNvSpPr txBox="1"/>
          <p:nvPr/>
        </p:nvSpPr>
        <p:spPr>
          <a:xfrm>
            <a:off x="259383" y="2677938"/>
            <a:ext cx="880369" cy="646331"/>
          </a:xfrm>
          <a:prstGeom prst="rect">
            <a:avLst/>
          </a:prstGeom>
          <a:solidFill>
            <a:srgbClr val="B9CDE5"/>
          </a:solidFill>
          <a:ln>
            <a:solidFill>
              <a:schemeClr val="accent1"/>
            </a:solidFill>
          </a:ln>
        </p:spPr>
        <p:txBody>
          <a:bodyPr wrap="none" rtlCol="0">
            <a:spAutoFit/>
          </a:bodyPr>
          <a:lstStyle/>
          <a:p>
            <a:r>
              <a:rPr lang="nb-NO" b="1" dirty="0"/>
              <a:t>4. trinn</a:t>
            </a:r>
          </a:p>
          <a:p>
            <a:r>
              <a:rPr lang="nb-NO" b="1" dirty="0"/>
              <a:t>8. trinn</a:t>
            </a:r>
          </a:p>
        </p:txBody>
      </p:sp>
      <p:sp>
        <p:nvSpPr>
          <p:cNvPr id="32" name="TextBox 31"/>
          <p:cNvSpPr txBox="1"/>
          <p:nvPr/>
        </p:nvSpPr>
        <p:spPr>
          <a:xfrm>
            <a:off x="5111077" y="2677937"/>
            <a:ext cx="880369" cy="646331"/>
          </a:xfrm>
          <a:prstGeom prst="rect">
            <a:avLst/>
          </a:prstGeom>
          <a:solidFill>
            <a:srgbClr val="B9CDE5"/>
          </a:solidFill>
          <a:ln>
            <a:solidFill>
              <a:schemeClr val="accent1"/>
            </a:solidFill>
          </a:ln>
        </p:spPr>
        <p:txBody>
          <a:bodyPr wrap="none" rtlCol="0">
            <a:spAutoFit/>
          </a:bodyPr>
          <a:lstStyle/>
          <a:p>
            <a:r>
              <a:rPr lang="nb-NO" b="1" dirty="0"/>
              <a:t>4. trinn</a:t>
            </a:r>
          </a:p>
          <a:p>
            <a:r>
              <a:rPr lang="nb-NO" b="1" dirty="0"/>
              <a:t>8. trinn</a:t>
            </a:r>
          </a:p>
        </p:txBody>
      </p:sp>
      <p:sp>
        <p:nvSpPr>
          <p:cNvPr id="33" name="TextBox 32"/>
          <p:cNvSpPr txBox="1"/>
          <p:nvPr/>
        </p:nvSpPr>
        <p:spPr>
          <a:xfrm>
            <a:off x="3905434" y="2677937"/>
            <a:ext cx="880369" cy="646331"/>
          </a:xfrm>
          <a:prstGeom prst="rect">
            <a:avLst/>
          </a:prstGeom>
          <a:solidFill>
            <a:srgbClr val="B9CDE5"/>
          </a:solidFill>
          <a:ln>
            <a:solidFill>
              <a:schemeClr val="accent1"/>
            </a:solidFill>
          </a:ln>
        </p:spPr>
        <p:txBody>
          <a:bodyPr wrap="none" rtlCol="0">
            <a:spAutoFit/>
          </a:bodyPr>
          <a:lstStyle/>
          <a:p>
            <a:r>
              <a:rPr lang="nb-NO" b="1" dirty="0"/>
              <a:t>4. trinn</a:t>
            </a:r>
          </a:p>
          <a:p>
            <a:r>
              <a:rPr lang="nb-NO" b="1" dirty="0"/>
              <a:t>8. trinn</a:t>
            </a:r>
          </a:p>
        </p:txBody>
      </p:sp>
      <p:sp>
        <p:nvSpPr>
          <p:cNvPr id="34" name="TextBox 33"/>
          <p:cNvSpPr txBox="1"/>
          <p:nvPr/>
        </p:nvSpPr>
        <p:spPr>
          <a:xfrm>
            <a:off x="2703723" y="2677938"/>
            <a:ext cx="880369" cy="646331"/>
          </a:xfrm>
          <a:prstGeom prst="rect">
            <a:avLst/>
          </a:prstGeom>
          <a:solidFill>
            <a:srgbClr val="B9CDE5"/>
          </a:solidFill>
          <a:ln>
            <a:solidFill>
              <a:schemeClr val="accent1"/>
            </a:solidFill>
          </a:ln>
        </p:spPr>
        <p:txBody>
          <a:bodyPr wrap="none" rtlCol="0">
            <a:spAutoFit/>
          </a:bodyPr>
          <a:lstStyle/>
          <a:p>
            <a:r>
              <a:rPr lang="nb-NO" b="1" dirty="0"/>
              <a:t>4. trinn</a:t>
            </a:r>
          </a:p>
          <a:p>
            <a:r>
              <a:rPr lang="nb-NO" b="1" dirty="0"/>
              <a:t>8. trinn</a:t>
            </a:r>
          </a:p>
        </p:txBody>
      </p:sp>
      <p:sp>
        <p:nvSpPr>
          <p:cNvPr id="35" name="TextBox 34"/>
          <p:cNvSpPr txBox="1"/>
          <p:nvPr/>
        </p:nvSpPr>
        <p:spPr>
          <a:xfrm>
            <a:off x="6311043" y="2677937"/>
            <a:ext cx="880369" cy="646331"/>
          </a:xfrm>
          <a:prstGeom prst="rect">
            <a:avLst/>
          </a:prstGeom>
          <a:solidFill>
            <a:srgbClr val="B9CDE5"/>
          </a:solidFill>
          <a:ln>
            <a:solidFill>
              <a:schemeClr val="accent1"/>
            </a:solidFill>
          </a:ln>
        </p:spPr>
        <p:txBody>
          <a:bodyPr wrap="none" rtlCol="0">
            <a:spAutoFit/>
          </a:bodyPr>
          <a:lstStyle/>
          <a:p>
            <a:r>
              <a:rPr lang="nb-NO" b="1" dirty="0"/>
              <a:t>4. trinn</a:t>
            </a:r>
          </a:p>
          <a:p>
            <a:r>
              <a:rPr lang="nb-NO" b="1" dirty="0"/>
              <a:t>8. trinn</a:t>
            </a:r>
          </a:p>
        </p:txBody>
      </p:sp>
      <p:sp>
        <p:nvSpPr>
          <p:cNvPr id="36" name="TextBox 35"/>
          <p:cNvSpPr txBox="1"/>
          <p:nvPr/>
        </p:nvSpPr>
        <p:spPr>
          <a:xfrm>
            <a:off x="6311043" y="4348526"/>
            <a:ext cx="880369" cy="646331"/>
          </a:xfrm>
          <a:prstGeom prst="rect">
            <a:avLst/>
          </a:prstGeom>
          <a:solidFill>
            <a:schemeClr val="accent6">
              <a:lumMod val="60000"/>
              <a:lumOff val="40000"/>
            </a:schemeClr>
          </a:solidFill>
          <a:ln>
            <a:solidFill>
              <a:schemeClr val="accent1"/>
            </a:solidFill>
          </a:ln>
        </p:spPr>
        <p:txBody>
          <a:bodyPr wrap="none" rtlCol="0">
            <a:spAutoFit/>
          </a:bodyPr>
          <a:lstStyle/>
          <a:p>
            <a:r>
              <a:rPr lang="nb-NO" b="1" dirty="0"/>
              <a:t>5. trinn</a:t>
            </a:r>
          </a:p>
          <a:p>
            <a:r>
              <a:rPr lang="nb-NO" b="1" dirty="0"/>
              <a:t>9. trinn</a:t>
            </a:r>
          </a:p>
        </p:txBody>
      </p:sp>
      <p:sp>
        <p:nvSpPr>
          <p:cNvPr id="37" name="TextBox 36"/>
          <p:cNvSpPr txBox="1"/>
          <p:nvPr/>
        </p:nvSpPr>
        <p:spPr>
          <a:xfrm>
            <a:off x="7515469" y="4348526"/>
            <a:ext cx="880369" cy="646331"/>
          </a:xfrm>
          <a:prstGeom prst="rect">
            <a:avLst/>
          </a:prstGeom>
          <a:solidFill>
            <a:schemeClr val="accent6">
              <a:lumMod val="60000"/>
              <a:lumOff val="40000"/>
            </a:schemeClr>
          </a:solidFill>
          <a:ln>
            <a:solidFill>
              <a:schemeClr val="accent1"/>
            </a:solidFill>
          </a:ln>
        </p:spPr>
        <p:txBody>
          <a:bodyPr wrap="none" rtlCol="0">
            <a:spAutoFit/>
          </a:bodyPr>
          <a:lstStyle/>
          <a:p>
            <a:r>
              <a:rPr lang="nb-NO" b="1" dirty="0"/>
              <a:t>5. trinn</a:t>
            </a:r>
          </a:p>
          <a:p>
            <a:r>
              <a:rPr lang="nb-NO" b="1" dirty="0"/>
              <a:t>9. trinn</a:t>
            </a:r>
          </a:p>
        </p:txBody>
      </p:sp>
      <p:sp>
        <p:nvSpPr>
          <p:cNvPr id="40" name="Title 1"/>
          <p:cNvSpPr txBox="1">
            <a:spLocks/>
          </p:cNvSpPr>
          <p:nvPr/>
        </p:nvSpPr>
        <p:spPr>
          <a:xfrm>
            <a:off x="210116" y="416061"/>
            <a:ext cx="8820472" cy="597574"/>
          </a:xfrm>
          <a:prstGeom prst="rect">
            <a:avLst/>
          </a:prstGeom>
        </p:spPr>
        <p:txBody>
          <a:bodyPr/>
          <a:lstStyle/>
          <a:p>
            <a:pPr eaLnBrk="0" fontAlgn="base" hangingPunct="0">
              <a:spcBef>
                <a:spcPct val="0"/>
              </a:spcBef>
              <a:spcAft>
                <a:spcPct val="0"/>
              </a:spcAft>
              <a:defRPr/>
            </a:pPr>
            <a:r>
              <a:rPr lang="nb-NO" sz="2400" kern="0" dirty="0" smtClean="0">
                <a:solidFill>
                  <a:prstClr val="black"/>
                </a:solidFill>
                <a:latin typeface="Avenir"/>
              </a:rPr>
              <a:t>TIMSS: Trends in International </a:t>
            </a:r>
            <a:r>
              <a:rPr lang="nb-NO" sz="2400" kern="0" dirty="0" err="1" smtClean="0">
                <a:solidFill>
                  <a:prstClr val="black"/>
                </a:solidFill>
                <a:latin typeface="Avenir"/>
              </a:rPr>
              <a:t>Mathematics</a:t>
            </a:r>
            <a:r>
              <a:rPr lang="nb-NO" sz="2400" kern="0" dirty="0" smtClean="0">
                <a:solidFill>
                  <a:prstClr val="black"/>
                </a:solidFill>
                <a:latin typeface="Avenir"/>
              </a:rPr>
              <a:t> and Science </a:t>
            </a:r>
            <a:r>
              <a:rPr lang="nb-NO" sz="2400" kern="0" dirty="0" err="1" smtClean="0">
                <a:solidFill>
                  <a:prstClr val="black"/>
                </a:solidFill>
                <a:latin typeface="Avenir"/>
              </a:rPr>
              <a:t>Study</a:t>
            </a:r>
            <a:endParaRPr lang="nb-NO" sz="2400" kern="0" dirty="0">
              <a:solidFill>
                <a:prstClr val="black"/>
              </a:solidFill>
              <a:latin typeface="Avenir"/>
            </a:endParaRPr>
          </a:p>
        </p:txBody>
      </p:sp>
    </p:spTree>
    <p:extLst>
      <p:ext uri="{BB962C8B-B14F-4D97-AF65-F5344CB8AC3E}">
        <p14:creationId xmlns:p14="http://schemas.microsoft.com/office/powerpoint/2010/main" val="24216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2" grpId="0" animBg="1"/>
      <p:bldP spid="33" grpId="0" animBg="1"/>
      <p:bldP spid="34" grpId="0" animBg="1"/>
      <p:bldP spid="35" grpId="0" animBg="1"/>
      <p:bldP spid="36" grpId="0"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Deltakelse i TIMSS 2023</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33" y="1816294"/>
            <a:ext cx="6102678" cy="3287510"/>
          </a:xfrm>
          <a:prstGeom prst="rect">
            <a:avLst/>
          </a:prstGeom>
        </p:spPr>
      </p:pic>
      <p:sp>
        <p:nvSpPr>
          <p:cNvPr id="5" name="Rectangle 4"/>
          <p:cNvSpPr/>
          <p:nvPr/>
        </p:nvSpPr>
        <p:spPr bwMode="auto">
          <a:xfrm>
            <a:off x="6300192" y="3029567"/>
            <a:ext cx="2064676" cy="1515710"/>
          </a:xfrm>
          <a:prstGeom prst="rect">
            <a:avLst/>
          </a:prstGeom>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68580" tIns="34290" rIns="68580" bIns="34290" numCol="1" rtlCol="0" anchor="t" anchorCtr="0" compatLnSpc="1">
            <a:prstTxWarp prst="textNoShape">
              <a:avLst/>
            </a:prstTxWarp>
          </a:bodyPr>
          <a:lstStyle/>
          <a:p>
            <a:pPr eaLnBrk="0" fontAlgn="base" hangingPunct="0">
              <a:spcBef>
                <a:spcPct val="0"/>
              </a:spcBef>
              <a:spcAft>
                <a:spcPct val="0"/>
              </a:spcAft>
            </a:pPr>
            <a:r>
              <a:rPr lang="nb-NO" sz="1500" b="1" dirty="0">
                <a:solidFill>
                  <a:schemeClr val="tx1"/>
                </a:solidFill>
                <a:latin typeface="Arial" charset="0"/>
                <a:ea typeface="ヒラギノ角ゴ Pro W3" charset="-128"/>
                <a:cs typeface="ヒラギノ角ゴ Pro W3" charset="-128"/>
              </a:rPr>
              <a:t>Internasjonalt</a:t>
            </a:r>
            <a:r>
              <a:rPr lang="nb-NO" sz="1500" dirty="0">
                <a:solidFill>
                  <a:schemeClr val="tx1"/>
                </a:solidFill>
                <a:latin typeface="Arial" charset="0"/>
                <a:ea typeface="ヒラギノ角ゴ Pro W3" charset="-128"/>
                <a:cs typeface="ヒラギノ角ゴ Pro W3" charset="-128"/>
              </a:rPr>
              <a:t>	</a:t>
            </a:r>
          </a:p>
          <a:p>
            <a:pPr eaLnBrk="0" fontAlgn="base" hangingPunct="0">
              <a:spcBef>
                <a:spcPct val="0"/>
              </a:spcBef>
              <a:spcAft>
                <a:spcPct val="0"/>
              </a:spcAft>
            </a:pPr>
            <a:r>
              <a:rPr lang="nb-NO" sz="1500" dirty="0" smtClean="0">
                <a:solidFill>
                  <a:schemeClr val="tx1"/>
                </a:solidFill>
                <a:latin typeface="Arial" charset="0"/>
                <a:ea typeface="ヒラギノ角ゴ Pro W3" charset="-128"/>
                <a:cs typeface="ヒラギノ角ゴ Pro W3" charset="-128"/>
              </a:rPr>
              <a:t>Nesten 70 land</a:t>
            </a:r>
            <a:r>
              <a:rPr lang="nb-NO" sz="1500" dirty="0">
                <a:solidFill>
                  <a:schemeClr val="tx1"/>
                </a:solidFill>
                <a:latin typeface="Arial" charset="0"/>
                <a:ea typeface="ヒラギノ角ゴ Pro W3" charset="-128"/>
                <a:cs typeface="ヒラギノ角ゴ Pro W3" charset="-128"/>
              </a:rPr>
              <a:t>	  </a:t>
            </a:r>
          </a:p>
          <a:p>
            <a:pPr defTabSz="685800" eaLnBrk="0" fontAlgn="base" hangingPunct="0">
              <a:spcBef>
                <a:spcPct val="0"/>
              </a:spcBef>
              <a:spcAft>
                <a:spcPct val="0"/>
              </a:spcAft>
            </a:pPr>
            <a:endParaRPr lang="nb-NO" sz="1500" dirty="0">
              <a:solidFill>
                <a:schemeClr val="tx1"/>
              </a:solidFill>
              <a:latin typeface="Arial" charset="0"/>
              <a:ea typeface="ヒラギノ角ゴ Pro W3" charset="-128"/>
              <a:cs typeface="ヒラギノ角ゴ Pro W3" charset="-128"/>
            </a:endParaRPr>
          </a:p>
          <a:p>
            <a:pPr defTabSz="685800" eaLnBrk="0" fontAlgn="base" hangingPunct="0">
              <a:spcBef>
                <a:spcPct val="0"/>
              </a:spcBef>
              <a:spcAft>
                <a:spcPct val="0"/>
              </a:spcAft>
            </a:pPr>
            <a:r>
              <a:rPr lang="nb-NO" sz="1500" b="1" dirty="0">
                <a:solidFill>
                  <a:schemeClr val="tx1"/>
                </a:solidFill>
                <a:latin typeface="Arial" charset="0"/>
                <a:ea typeface="ヒラギノ角ゴ Pro W3" charset="-128"/>
                <a:cs typeface="ヒラギノ角ゴ Pro W3" charset="-128"/>
              </a:rPr>
              <a:t>I Norge i TIMSS </a:t>
            </a:r>
            <a:r>
              <a:rPr lang="nb-NO" sz="1500" b="1" dirty="0" smtClean="0">
                <a:solidFill>
                  <a:schemeClr val="tx1"/>
                </a:solidFill>
                <a:latin typeface="Arial" charset="0"/>
                <a:ea typeface="ヒラギノ角ゴ Pro W3" charset="-128"/>
                <a:cs typeface="ヒラギノ角ゴ Pro W3" charset="-128"/>
              </a:rPr>
              <a:t>2023</a:t>
            </a:r>
            <a:endParaRPr lang="nb-NO" sz="1500" b="1" dirty="0">
              <a:solidFill>
                <a:schemeClr val="tx1"/>
              </a:solidFill>
              <a:latin typeface="Arial" charset="0"/>
              <a:ea typeface="ヒラギノ角ゴ Pro W3" charset="-128"/>
              <a:cs typeface="ヒラギノ角ゴ Pro W3" charset="-128"/>
            </a:endParaRPr>
          </a:p>
          <a:p>
            <a:pPr defTabSz="685800" eaLnBrk="0" fontAlgn="base" hangingPunct="0">
              <a:spcBef>
                <a:spcPct val="0"/>
              </a:spcBef>
              <a:spcAft>
                <a:spcPct val="0"/>
              </a:spcAft>
            </a:pPr>
            <a:r>
              <a:rPr lang="nb-NO" sz="1350" dirty="0">
                <a:solidFill>
                  <a:schemeClr val="tx1"/>
                </a:solidFill>
                <a:latin typeface="Arial" charset="0"/>
                <a:ea typeface="ヒラギノ角ゴ Pro W3" charset="-128"/>
                <a:cs typeface="ヒラギノ角ゴ Pro W3" charset="-128"/>
              </a:rPr>
              <a:t>5. trinn: </a:t>
            </a:r>
            <a:r>
              <a:rPr lang="nb-NO" sz="1350" dirty="0" smtClean="0">
                <a:solidFill>
                  <a:schemeClr val="tx1"/>
                </a:solidFill>
                <a:latin typeface="Arial" charset="0"/>
                <a:ea typeface="ヒラギノ角ゴ Pro W3" charset="-128"/>
                <a:cs typeface="ヒラギノ角ゴ Pro W3" charset="-128"/>
              </a:rPr>
              <a:t>169 skoler</a:t>
            </a:r>
            <a:endParaRPr lang="nb-NO" sz="1350" dirty="0">
              <a:solidFill>
                <a:schemeClr val="tx1"/>
              </a:solidFill>
              <a:latin typeface="Arial" charset="0"/>
              <a:ea typeface="ヒラギノ角ゴ Pro W3" charset="-128"/>
              <a:cs typeface="ヒラギノ角ゴ Pro W3" charset="-128"/>
            </a:endParaRPr>
          </a:p>
          <a:p>
            <a:pPr defTabSz="685800" eaLnBrk="0" fontAlgn="base" hangingPunct="0">
              <a:spcBef>
                <a:spcPct val="0"/>
              </a:spcBef>
              <a:spcAft>
                <a:spcPct val="0"/>
              </a:spcAft>
            </a:pPr>
            <a:r>
              <a:rPr lang="nb-NO" sz="1350" dirty="0">
                <a:solidFill>
                  <a:schemeClr val="tx1"/>
                </a:solidFill>
                <a:latin typeface="Arial" charset="0"/>
                <a:ea typeface="ヒラギノ角ゴ Pro W3" charset="-128"/>
                <a:cs typeface="ヒラギノ角ゴ Pro W3" charset="-128"/>
              </a:rPr>
              <a:t>9. trinn: </a:t>
            </a:r>
            <a:r>
              <a:rPr lang="nb-NO" sz="1350" dirty="0" smtClean="0">
                <a:solidFill>
                  <a:schemeClr val="tx1"/>
                </a:solidFill>
                <a:latin typeface="Arial" charset="0"/>
                <a:ea typeface="ヒラギノ角ゴ Pro W3" charset="-128"/>
                <a:cs typeface="ヒラギノ角ゴ Pro W3" charset="-128"/>
              </a:rPr>
              <a:t>162 skoler</a:t>
            </a:r>
            <a:endParaRPr lang="nb-NO" sz="1350" dirty="0">
              <a:solidFill>
                <a:schemeClr val="tx1"/>
              </a:solidFill>
              <a:latin typeface="Arial" charset="0"/>
              <a:ea typeface="ヒラギノ角ゴ Pro W3" charset="-128"/>
              <a:cs typeface="ヒラギノ角ゴ Pro W3" charset="-128"/>
            </a:endParaRPr>
          </a:p>
        </p:txBody>
      </p:sp>
      <p:sp>
        <p:nvSpPr>
          <p:cNvPr id="6" name="Rectangle 5"/>
          <p:cNvSpPr/>
          <p:nvPr/>
        </p:nvSpPr>
        <p:spPr>
          <a:xfrm>
            <a:off x="201816" y="4314589"/>
            <a:ext cx="914735" cy="238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5269746" y="5502460"/>
            <a:ext cx="914735" cy="238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ounded Rectangular Callout 2"/>
          <p:cNvSpPr/>
          <p:nvPr/>
        </p:nvSpPr>
        <p:spPr>
          <a:xfrm>
            <a:off x="5148064" y="4908812"/>
            <a:ext cx="3672408" cy="992591"/>
          </a:xfrm>
          <a:prstGeom prst="wedgeRoundRectCallout">
            <a:avLst>
              <a:gd name="adj1" fmla="val 1733"/>
              <a:gd name="adj2" fmla="val -44054"/>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Wingdings" panose="05000000000000000000" pitchFamily="2" charset="2"/>
              <a:buChar char="Ø"/>
            </a:pPr>
            <a:r>
              <a:rPr lang="nb-NO" sz="1350" b="1" dirty="0">
                <a:solidFill>
                  <a:schemeClr val="tx1"/>
                </a:solidFill>
              </a:rPr>
              <a:t>representative </a:t>
            </a:r>
            <a:r>
              <a:rPr lang="nb-NO" sz="1350" b="1" dirty="0" smtClean="0">
                <a:solidFill>
                  <a:schemeClr val="tx1"/>
                </a:solidFill>
              </a:rPr>
              <a:t>utvalg elever</a:t>
            </a:r>
            <a:endParaRPr lang="nb-NO" sz="1350" b="1" dirty="0">
              <a:solidFill>
                <a:schemeClr val="tx1"/>
              </a:solidFill>
            </a:endParaRPr>
          </a:p>
          <a:p>
            <a:pPr marL="214313" indent="-214313">
              <a:buFont typeface="Wingdings" panose="05000000000000000000" pitchFamily="2" charset="2"/>
              <a:buChar char="Ø"/>
            </a:pPr>
            <a:r>
              <a:rPr lang="nb-NO" sz="1350" b="1" dirty="0">
                <a:solidFill>
                  <a:schemeClr val="tx1"/>
                </a:solidFill>
              </a:rPr>
              <a:t>utgjør </a:t>
            </a:r>
            <a:r>
              <a:rPr lang="nb-NO" sz="1350" b="1" dirty="0" smtClean="0">
                <a:solidFill>
                  <a:schemeClr val="tx1"/>
                </a:solidFill>
              </a:rPr>
              <a:t>7-9 </a:t>
            </a:r>
            <a:r>
              <a:rPr lang="nb-NO" sz="1350" b="1" dirty="0">
                <a:solidFill>
                  <a:schemeClr val="tx1"/>
                </a:solidFill>
              </a:rPr>
              <a:t>% av </a:t>
            </a:r>
            <a:r>
              <a:rPr lang="nb-NO" sz="1350" b="1" dirty="0" smtClean="0">
                <a:solidFill>
                  <a:schemeClr val="tx1"/>
                </a:solidFill>
              </a:rPr>
              <a:t>populasjonen</a:t>
            </a:r>
          </a:p>
          <a:p>
            <a:pPr marL="214313" indent="-214313">
              <a:buFont typeface="Wingdings" panose="05000000000000000000" pitchFamily="2" charset="2"/>
              <a:buChar char="Ø"/>
            </a:pPr>
            <a:r>
              <a:rPr lang="nb-NO" sz="1350" b="1" dirty="0" smtClean="0">
                <a:solidFill>
                  <a:schemeClr val="tx1"/>
                </a:solidFill>
              </a:rPr>
              <a:t>maks 2 klasser per skole</a:t>
            </a:r>
          </a:p>
          <a:p>
            <a:pPr marL="214313" indent="-214313">
              <a:buFont typeface="Wingdings" panose="05000000000000000000" pitchFamily="2" charset="2"/>
              <a:buChar char="Ø"/>
            </a:pPr>
            <a:r>
              <a:rPr lang="nb-NO" sz="1350" b="1" dirty="0" smtClean="0">
                <a:solidFill>
                  <a:schemeClr val="tx1"/>
                </a:solidFill>
              </a:rPr>
              <a:t>alle elevene i de utvalgte klassene skal delta</a:t>
            </a:r>
            <a:endParaRPr lang="en-US" sz="1350" b="1" dirty="0">
              <a:solidFill>
                <a:schemeClr val="tx1"/>
              </a:solidFill>
            </a:endParaRPr>
          </a:p>
        </p:txBody>
      </p:sp>
    </p:spTree>
    <p:extLst>
      <p:ext uri="{BB962C8B-B14F-4D97-AF65-F5344CB8AC3E}">
        <p14:creationId xmlns:p14="http://schemas.microsoft.com/office/powerpoint/2010/main" val="156448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txBox="1">
            <a:spLocks/>
          </p:cNvSpPr>
          <p:nvPr/>
        </p:nvSpPr>
        <p:spPr>
          <a:xfrm>
            <a:off x="298648" y="129952"/>
            <a:ext cx="8305800" cy="1066800"/>
          </a:xfrm>
          <a:prstGeom prst="rect">
            <a:avLst/>
          </a:prstGeom>
        </p:spPr>
        <p:txBody>
          <a:bodyPr/>
          <a:lstStyle/>
          <a:p>
            <a:pPr eaLnBrk="0" fontAlgn="base" hangingPunct="0">
              <a:spcBef>
                <a:spcPct val="0"/>
              </a:spcBef>
              <a:spcAft>
                <a:spcPct val="0"/>
              </a:spcAft>
              <a:defRPr/>
            </a:pPr>
            <a:r>
              <a:rPr lang="nb-NO" sz="2800" kern="0" dirty="0">
                <a:solidFill>
                  <a:prstClr val="black"/>
                </a:solidFill>
                <a:latin typeface="Avenir"/>
              </a:rPr>
              <a:t>Undersøkelsen inneholder:</a:t>
            </a:r>
          </a:p>
        </p:txBody>
      </p:sp>
      <p:sp>
        <p:nvSpPr>
          <p:cNvPr id="3" name="TextBox 2"/>
          <p:cNvSpPr txBox="1"/>
          <p:nvPr/>
        </p:nvSpPr>
        <p:spPr>
          <a:xfrm>
            <a:off x="1967272" y="764704"/>
            <a:ext cx="4968552" cy="1200329"/>
          </a:xfrm>
          <a:prstGeom prst="rect">
            <a:avLst/>
          </a:prstGeom>
          <a:solidFill>
            <a:schemeClr val="accent1">
              <a:lumMod val="40000"/>
              <a:lumOff val="60000"/>
            </a:schemeClr>
          </a:solidFill>
        </p:spPr>
        <p:txBody>
          <a:bodyPr wrap="square" rtlCol="0">
            <a:spAutoFit/>
          </a:bodyPr>
          <a:lstStyle/>
          <a:p>
            <a:r>
              <a:rPr lang="nb-NO" sz="2400" b="1" dirty="0"/>
              <a:t>For elevene i de deltakende klassene:</a:t>
            </a:r>
          </a:p>
          <a:p>
            <a:pPr marL="285750" indent="-285750">
              <a:buFont typeface="Arial" panose="020B0604020202020204" pitchFamily="34" charset="0"/>
              <a:buChar char="•"/>
            </a:pPr>
            <a:r>
              <a:rPr lang="nb-NO" sz="2400" dirty="0"/>
              <a:t>Oppgaver i matematikk og naturfag</a:t>
            </a:r>
          </a:p>
          <a:p>
            <a:pPr marL="285750" indent="-285750">
              <a:buFont typeface="Arial" panose="020B0604020202020204" pitchFamily="34" charset="0"/>
              <a:buChar char="•"/>
            </a:pPr>
            <a:r>
              <a:rPr lang="nb-NO" sz="2400" dirty="0"/>
              <a:t>Elevspørreskjema </a:t>
            </a:r>
          </a:p>
        </p:txBody>
      </p:sp>
      <p:sp>
        <p:nvSpPr>
          <p:cNvPr id="29" name="TextBox 28"/>
          <p:cNvSpPr txBox="1"/>
          <p:nvPr/>
        </p:nvSpPr>
        <p:spPr>
          <a:xfrm>
            <a:off x="412880" y="2276872"/>
            <a:ext cx="8077336" cy="830997"/>
          </a:xfrm>
          <a:prstGeom prst="rect">
            <a:avLst/>
          </a:prstGeom>
          <a:solidFill>
            <a:schemeClr val="accent3">
              <a:lumMod val="40000"/>
              <a:lumOff val="60000"/>
            </a:schemeClr>
          </a:solidFill>
        </p:spPr>
        <p:txBody>
          <a:bodyPr wrap="square" rtlCol="0">
            <a:spAutoFit/>
          </a:bodyPr>
          <a:lstStyle/>
          <a:p>
            <a:r>
              <a:rPr lang="nb-NO" sz="2400" b="1" dirty="0"/>
              <a:t>For de deltakende klassenes lærere i matematikk og naturfag:</a:t>
            </a:r>
          </a:p>
          <a:p>
            <a:pPr marL="285750" indent="-285750" algn="ctr">
              <a:buFont typeface="Arial" panose="020B0604020202020204" pitchFamily="34" charset="0"/>
              <a:buChar char="•"/>
            </a:pPr>
            <a:r>
              <a:rPr lang="nb-NO" sz="2400" dirty="0"/>
              <a:t>Lærerspørreskjema</a:t>
            </a:r>
          </a:p>
        </p:txBody>
      </p:sp>
      <p:sp>
        <p:nvSpPr>
          <p:cNvPr id="30" name="TextBox 29"/>
          <p:cNvSpPr txBox="1"/>
          <p:nvPr/>
        </p:nvSpPr>
        <p:spPr>
          <a:xfrm>
            <a:off x="2072332" y="3429000"/>
            <a:ext cx="4758432" cy="830997"/>
          </a:xfrm>
          <a:prstGeom prst="rect">
            <a:avLst/>
          </a:prstGeom>
          <a:solidFill>
            <a:schemeClr val="accent4">
              <a:lumMod val="40000"/>
              <a:lumOff val="60000"/>
            </a:schemeClr>
          </a:solidFill>
        </p:spPr>
        <p:txBody>
          <a:bodyPr wrap="square" rtlCol="0">
            <a:spAutoFit/>
          </a:bodyPr>
          <a:lstStyle/>
          <a:p>
            <a:r>
              <a:rPr lang="nb-NO" sz="2400" b="1" dirty="0"/>
              <a:t>For den deltakende skolens rektor:</a:t>
            </a:r>
          </a:p>
          <a:p>
            <a:pPr marL="285750" indent="-285750" algn="ctr">
              <a:buFont typeface="Arial" panose="020B0604020202020204" pitchFamily="34" charset="0"/>
              <a:buChar char="•"/>
            </a:pPr>
            <a:r>
              <a:rPr lang="nb-NO" sz="2400" dirty="0"/>
              <a:t>Skolespørreskjema</a:t>
            </a:r>
          </a:p>
        </p:txBody>
      </p:sp>
      <p:sp>
        <p:nvSpPr>
          <p:cNvPr id="54" name="TextBox 53"/>
          <p:cNvSpPr txBox="1"/>
          <p:nvPr/>
        </p:nvSpPr>
        <p:spPr>
          <a:xfrm>
            <a:off x="969466" y="4581128"/>
            <a:ext cx="6964164" cy="830997"/>
          </a:xfrm>
          <a:prstGeom prst="rect">
            <a:avLst/>
          </a:prstGeom>
          <a:solidFill>
            <a:schemeClr val="accent6">
              <a:lumMod val="40000"/>
              <a:lumOff val="60000"/>
            </a:schemeClr>
          </a:solidFill>
        </p:spPr>
        <p:txBody>
          <a:bodyPr wrap="square" rtlCol="0">
            <a:spAutoFit/>
          </a:bodyPr>
          <a:lstStyle/>
          <a:p>
            <a:r>
              <a:rPr lang="nb-NO" sz="2400" b="1" dirty="0"/>
              <a:t>For de foresatte til de deltakende elevene </a:t>
            </a:r>
            <a:r>
              <a:rPr lang="nb-NO" sz="2400" b="1" u="sng" dirty="0"/>
              <a:t>på 5. trinn</a:t>
            </a:r>
            <a:r>
              <a:rPr lang="nb-NO" sz="2400" b="1" dirty="0"/>
              <a:t>:</a:t>
            </a:r>
          </a:p>
          <a:p>
            <a:pPr marL="285750" indent="-285750" algn="ctr">
              <a:buFont typeface="Arial" panose="020B0604020202020204" pitchFamily="34" charset="0"/>
              <a:buChar char="•"/>
            </a:pPr>
            <a:r>
              <a:rPr lang="nb-NO" sz="2400" dirty="0"/>
              <a:t>Foreldrespørreskjema</a:t>
            </a:r>
          </a:p>
        </p:txBody>
      </p:sp>
      <p:sp>
        <p:nvSpPr>
          <p:cNvPr id="2" name="TextBox 1"/>
          <p:cNvSpPr txBox="1"/>
          <p:nvPr/>
        </p:nvSpPr>
        <p:spPr>
          <a:xfrm>
            <a:off x="7164288" y="3740646"/>
            <a:ext cx="1227507" cy="519351"/>
          </a:xfrm>
          <a:prstGeom prst="wedgeEllipseCallout">
            <a:avLst>
              <a:gd name="adj1" fmla="val -100418"/>
              <a:gd name="adj2" fmla="val -36819"/>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nb-NO" b="1" i="1" dirty="0"/>
              <a:t>På nett</a:t>
            </a:r>
          </a:p>
        </p:txBody>
      </p:sp>
      <p:sp>
        <p:nvSpPr>
          <p:cNvPr id="9" name="TextBox 8"/>
          <p:cNvSpPr txBox="1"/>
          <p:nvPr/>
        </p:nvSpPr>
        <p:spPr>
          <a:xfrm>
            <a:off x="7152311" y="2802858"/>
            <a:ext cx="1227507" cy="519351"/>
          </a:xfrm>
          <a:prstGeom prst="wedgeEllipseCallout">
            <a:avLst>
              <a:gd name="adj1" fmla="val -100418"/>
              <a:gd name="adj2" fmla="val -36819"/>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nb-NO" b="1" i="1" dirty="0"/>
              <a:t>På nett</a:t>
            </a:r>
          </a:p>
        </p:txBody>
      </p:sp>
      <p:sp>
        <p:nvSpPr>
          <p:cNvPr id="10" name="TextBox 9"/>
          <p:cNvSpPr txBox="1"/>
          <p:nvPr/>
        </p:nvSpPr>
        <p:spPr>
          <a:xfrm>
            <a:off x="3707904" y="5733256"/>
            <a:ext cx="5256583" cy="908864"/>
          </a:xfrm>
          <a:prstGeom prst="wedgeEllipseCallout">
            <a:avLst>
              <a:gd name="adj1" fmla="val -41700"/>
              <a:gd name="adj2" fmla="val -93252"/>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nb-NO" b="1" i="1" dirty="0"/>
              <a:t>På </a:t>
            </a:r>
            <a:r>
              <a:rPr lang="nb-NO" b="1" i="1" dirty="0" smtClean="0"/>
              <a:t>nett, kan velge norsk eller engelsk</a:t>
            </a:r>
          </a:p>
          <a:p>
            <a:pPr algn="ctr"/>
            <a:r>
              <a:rPr lang="nb-NO" b="1" i="1" dirty="0" smtClean="0"/>
              <a:t>På papir, norsk</a:t>
            </a:r>
            <a:endParaRPr lang="nb-NO" b="1" i="1" dirty="0"/>
          </a:p>
        </p:txBody>
      </p:sp>
      <p:sp>
        <p:nvSpPr>
          <p:cNvPr id="11" name="TextBox 10"/>
          <p:cNvSpPr txBox="1"/>
          <p:nvPr/>
        </p:nvSpPr>
        <p:spPr>
          <a:xfrm>
            <a:off x="7152311" y="1617890"/>
            <a:ext cx="1227507" cy="519351"/>
          </a:xfrm>
          <a:prstGeom prst="wedgeEllipseCallout">
            <a:avLst>
              <a:gd name="adj1" fmla="val -100418"/>
              <a:gd name="adj2" fmla="val -36819"/>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b="1" i="1" dirty="0"/>
              <a:t>På nett</a:t>
            </a:r>
          </a:p>
        </p:txBody>
      </p:sp>
    </p:spTree>
    <p:extLst>
      <p:ext uri="{BB962C8B-B14F-4D97-AF65-F5344CB8AC3E}">
        <p14:creationId xmlns:p14="http://schemas.microsoft.com/office/powerpoint/2010/main" val="40827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54" grpId="0" animBg="1"/>
      <p:bldP spid="2"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Tidligere spørreskjemaer</a:t>
            </a:r>
            <a:endParaRPr lang="nb-NO" dirty="0"/>
          </a:p>
        </p:txBody>
      </p:sp>
      <p:sp>
        <p:nvSpPr>
          <p:cNvPr id="3" name="Content Placeholder 2"/>
          <p:cNvSpPr>
            <a:spLocks noGrp="1"/>
          </p:cNvSpPr>
          <p:nvPr>
            <p:ph idx="1"/>
          </p:nvPr>
        </p:nvSpPr>
        <p:spPr/>
        <p:txBody>
          <a:bodyPr/>
          <a:lstStyle/>
          <a:p>
            <a:pPr marL="0" indent="0">
              <a:buNone/>
            </a:pPr>
            <a:r>
              <a:rPr lang="nb-NO" dirty="0" smtClean="0"/>
              <a:t>Sjekk nettsiden vår timss.no, eller gå direkte til</a:t>
            </a:r>
          </a:p>
          <a:p>
            <a:pPr marL="0" indent="0">
              <a:buNone/>
            </a:pPr>
            <a:r>
              <a:rPr lang="nb-NO" dirty="0">
                <a:hlinkClick r:id="rId3"/>
              </a:rPr>
              <a:t>https://</a:t>
            </a:r>
            <a:r>
              <a:rPr lang="nb-NO" dirty="0" smtClean="0">
                <a:hlinkClick r:id="rId3"/>
              </a:rPr>
              <a:t>www.uv.uio.no/ils/forskning/prosjekter/timss/tidligere-sporreskjemaer/index.html</a:t>
            </a:r>
            <a:r>
              <a:rPr lang="nb-NO" dirty="0" smtClean="0"/>
              <a:t> </a:t>
            </a:r>
            <a:endParaRPr lang="nb-NO" dirty="0"/>
          </a:p>
        </p:txBody>
      </p:sp>
    </p:spTree>
    <p:extLst>
      <p:ext uri="{BB962C8B-B14F-4D97-AF65-F5344CB8AC3E}">
        <p14:creationId xmlns:p14="http://schemas.microsoft.com/office/powerpoint/2010/main" val="723586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648" y="2386171"/>
            <a:ext cx="8496944" cy="2677656"/>
          </a:xfrm>
          <a:prstGeom prst="rect">
            <a:avLst/>
          </a:prstGeom>
          <a:noFill/>
        </p:spPr>
        <p:txBody>
          <a:bodyPr wrap="square" rtlCol="0">
            <a:spAutoFit/>
          </a:bodyPr>
          <a:lstStyle/>
          <a:p>
            <a:endParaRPr lang="nb-NO" sz="2800" dirty="0">
              <a:latin typeface="Avenir"/>
            </a:endParaRPr>
          </a:p>
          <a:p>
            <a:pPr lvl="1"/>
            <a:r>
              <a:rPr lang="nb-NO" sz="2800" dirty="0"/>
              <a:t>Fagoppgavene er knyttet så tett som mulig opp til læreplanene i deltakerlandene. De fleste oppgavene i TIMSS passer godt med norsk læreplan.</a:t>
            </a:r>
          </a:p>
          <a:p>
            <a:r>
              <a:rPr lang="nb-NO" sz="2800" dirty="0"/>
              <a:t> </a:t>
            </a:r>
          </a:p>
          <a:p>
            <a:r>
              <a:rPr lang="nb-NO" sz="2800" dirty="0"/>
              <a:t>		TIMSS har egne «læreplaner» </a:t>
            </a:r>
            <a:r>
              <a:rPr lang="nb-NO" sz="2000" dirty="0"/>
              <a:t>(kalles rammeverk</a:t>
            </a:r>
            <a:r>
              <a:rPr lang="nb-NO" sz="2000" dirty="0" smtClean="0"/>
              <a:t>)</a:t>
            </a:r>
            <a:endParaRPr lang="nb-NO" sz="2800" dirty="0">
              <a:solidFill>
                <a:prstClr val="black"/>
              </a:solidFill>
              <a:latin typeface="Avenir"/>
            </a:endParaRPr>
          </a:p>
        </p:txBody>
      </p:sp>
      <p:sp>
        <p:nvSpPr>
          <p:cNvPr id="3" name="Title 1"/>
          <p:cNvSpPr txBox="1">
            <a:spLocks/>
          </p:cNvSpPr>
          <p:nvPr/>
        </p:nvSpPr>
        <p:spPr>
          <a:xfrm>
            <a:off x="298648" y="129952"/>
            <a:ext cx="8305800" cy="1066800"/>
          </a:xfrm>
          <a:prstGeom prst="rect">
            <a:avLst/>
          </a:prstGeom>
        </p:spPr>
        <p:txBody>
          <a:bodyPr/>
          <a:lstStyle/>
          <a:p>
            <a:pPr eaLnBrk="0" fontAlgn="base" hangingPunct="0">
              <a:spcBef>
                <a:spcPct val="0"/>
              </a:spcBef>
              <a:spcAft>
                <a:spcPct val="0"/>
              </a:spcAft>
              <a:defRPr/>
            </a:pPr>
            <a:r>
              <a:rPr lang="nb-NO" sz="2800" kern="0" dirty="0">
                <a:solidFill>
                  <a:prstClr val="black"/>
                </a:solidFill>
                <a:latin typeface="Avenir"/>
              </a:rPr>
              <a:t>Undersøkelsen inneholder:</a:t>
            </a:r>
          </a:p>
        </p:txBody>
      </p:sp>
      <p:sp>
        <p:nvSpPr>
          <p:cNvPr id="4" name="TextBox 3"/>
          <p:cNvSpPr txBox="1"/>
          <p:nvPr/>
        </p:nvSpPr>
        <p:spPr>
          <a:xfrm>
            <a:off x="1967272" y="764704"/>
            <a:ext cx="4968552" cy="1200329"/>
          </a:xfrm>
          <a:prstGeom prst="rect">
            <a:avLst/>
          </a:prstGeom>
          <a:solidFill>
            <a:schemeClr val="accent1">
              <a:lumMod val="40000"/>
              <a:lumOff val="60000"/>
            </a:schemeClr>
          </a:solidFill>
        </p:spPr>
        <p:txBody>
          <a:bodyPr wrap="square" rtlCol="0">
            <a:spAutoFit/>
          </a:bodyPr>
          <a:lstStyle/>
          <a:p>
            <a:r>
              <a:rPr lang="nb-NO" sz="2400" b="1" dirty="0"/>
              <a:t>For elevene i de deltakende klassene:</a:t>
            </a:r>
          </a:p>
          <a:p>
            <a:pPr marL="285750" indent="-285750">
              <a:buFont typeface="Arial" panose="020B0604020202020204" pitchFamily="34" charset="0"/>
              <a:buChar char="•"/>
            </a:pPr>
            <a:r>
              <a:rPr lang="nb-NO" sz="2400" dirty="0"/>
              <a:t>Oppgaver i matematikk og naturfag</a:t>
            </a:r>
          </a:p>
          <a:p>
            <a:pPr marL="285750" indent="-285750">
              <a:buFont typeface="Arial" panose="020B0604020202020204" pitchFamily="34" charset="0"/>
              <a:buChar char="•"/>
            </a:pPr>
            <a:r>
              <a:rPr lang="nb-NO" sz="2400" dirty="0"/>
              <a:t>Elevspørreskjema </a:t>
            </a:r>
          </a:p>
        </p:txBody>
      </p:sp>
      <p:sp>
        <p:nvSpPr>
          <p:cNvPr id="5" name="TextBox 4"/>
          <p:cNvSpPr txBox="1"/>
          <p:nvPr/>
        </p:nvSpPr>
        <p:spPr>
          <a:xfrm>
            <a:off x="7152311" y="1617890"/>
            <a:ext cx="1227507" cy="519351"/>
          </a:xfrm>
          <a:prstGeom prst="wedgeEllipseCallout">
            <a:avLst>
              <a:gd name="adj1" fmla="val -100418"/>
              <a:gd name="adj2" fmla="val -36819"/>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b="1" i="1" dirty="0"/>
              <a:t>På nett</a:t>
            </a:r>
          </a:p>
        </p:txBody>
      </p:sp>
    </p:spTree>
    <p:extLst>
      <p:ext uri="{BB962C8B-B14F-4D97-AF65-F5344CB8AC3E}">
        <p14:creationId xmlns:p14="http://schemas.microsoft.com/office/powerpoint/2010/main" val="276375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27584" y="501040"/>
            <a:ext cx="7696200" cy="574576"/>
          </a:xfrm>
          <a:prstGeom prst="rect">
            <a:avLst/>
          </a:prstGeom>
        </p:spPr>
        <p:txBody>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2800" kern="0" dirty="0">
                <a:solidFill>
                  <a:schemeClr val="tx1"/>
                </a:solidFill>
              </a:rPr>
              <a:t>Rammeverk i matematikk og naturfag, TIMSS 2023</a:t>
            </a:r>
          </a:p>
        </p:txBody>
      </p:sp>
      <p:graphicFrame>
        <p:nvGraphicFramePr>
          <p:cNvPr id="3" name="Content Placeholder 3"/>
          <p:cNvGraphicFramePr>
            <a:graphicFrameLocks/>
          </p:cNvGraphicFramePr>
          <p:nvPr>
            <p:extLst>
              <p:ext uri="{D42A27DB-BD31-4B8C-83A1-F6EECF244321}">
                <p14:modId xmlns:p14="http://schemas.microsoft.com/office/powerpoint/2010/main" val="3919480253"/>
              </p:ext>
            </p:extLst>
          </p:nvPr>
        </p:nvGraphicFramePr>
        <p:xfrm>
          <a:off x="1619672" y="1628800"/>
          <a:ext cx="5400600" cy="1845830"/>
        </p:xfrm>
        <a:graphic>
          <a:graphicData uri="http://schemas.openxmlformats.org/drawingml/2006/table">
            <a:tbl>
              <a:tblPr firstRow="1" bandRow="1"/>
              <a:tblGrid>
                <a:gridCol w="180020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tblGrid>
              <a:tr h="369166">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Emneområde</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5. trinn</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9. trinn</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0000"/>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Tall</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50 %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Algebra</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endParaRPr lang="nb-NO" dirty="0"/>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Geometri</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Statistikk</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699117027"/>
              </p:ext>
            </p:extLst>
          </p:nvPr>
        </p:nvGraphicFramePr>
        <p:xfrm>
          <a:off x="1619672" y="4027814"/>
          <a:ext cx="5400600" cy="2214996"/>
        </p:xfrm>
        <a:graphic>
          <a:graphicData uri="http://schemas.openxmlformats.org/drawingml/2006/table">
            <a:tbl>
              <a:tblPr firstRow="1" bandRow="1">
                <a:tableStyleId>{F2DE63D5-997A-4646-A377-4702673A728D}</a:tableStyleId>
              </a:tblPr>
              <a:tblGrid>
                <a:gridCol w="180020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tblGrid>
              <a:tr h="369166">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Emneområde</a:t>
                      </a:r>
                    </a:p>
                  </a:txBody>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5. trinn</a:t>
                      </a:r>
                    </a:p>
                  </a:txBody>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9. trinn</a:t>
                      </a:r>
                    </a:p>
                  </a:txBody>
                  <a:tcPr/>
                </a:tc>
                <a:extLst>
                  <a:ext uri="{0D108BD9-81ED-4DB2-BD59-A6C34878D82A}">
                    <a16:rowId xmlns:a16="http://schemas.microsoft.com/office/drawing/2014/main" val="10000"/>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Biologi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45 %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35 %</a:t>
                      </a:r>
                    </a:p>
                  </a:txBody>
                  <a:tcPr/>
                </a:tc>
                <a:extLst>
                  <a:ext uri="{0D108BD9-81ED-4DB2-BD59-A6C34878D82A}">
                    <a16:rowId xmlns:a16="http://schemas.microsoft.com/office/drawing/2014/main" val="10001"/>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Fysikk/kjemi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35 %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 </a:t>
                      </a:r>
                    </a:p>
                  </a:txBody>
                  <a:tcPr/>
                </a:tc>
                <a:extLst>
                  <a:ext uri="{0D108BD9-81ED-4DB2-BD59-A6C34878D82A}">
                    <a16:rowId xmlns:a16="http://schemas.microsoft.com/office/drawing/2014/main" val="10002"/>
                  </a:ext>
                </a:extLst>
              </a:tr>
              <a:tr h="369166">
                <a:tc>
                  <a:txBody>
                    <a:bodyPr/>
                    <a:lstStyle/>
                    <a:p>
                      <a:r>
                        <a:rPr lang="nb-NO" dirty="0"/>
                        <a:t>Fysikk</a:t>
                      </a:r>
                    </a:p>
                  </a:txBody>
                  <a:tcPr/>
                </a:tc>
                <a:tc>
                  <a:txBody>
                    <a:bodyPr/>
                    <a:lstStyle/>
                    <a:p>
                      <a:endParaRPr lang="nb-NO" dirty="0"/>
                    </a:p>
                  </a:txBody>
                  <a:tcPr/>
                </a:tc>
                <a:tc>
                  <a:txBody>
                    <a:bodyPr/>
                    <a:lstStyle/>
                    <a:p>
                      <a:r>
                        <a:rPr lang="nb-NO" dirty="0"/>
                        <a:t>25 %</a:t>
                      </a:r>
                    </a:p>
                  </a:txBody>
                  <a:tcPr/>
                </a:tc>
                <a:extLst>
                  <a:ext uri="{0D108BD9-81ED-4DB2-BD59-A6C34878D82A}">
                    <a16:rowId xmlns:a16="http://schemas.microsoft.com/office/drawing/2014/main" val="3983383976"/>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Kjemi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endParaRPr lang="nb-NO" dirty="0"/>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extLst>
                  <a:ext uri="{0D108BD9-81ED-4DB2-BD59-A6C34878D82A}">
                    <a16:rowId xmlns:a16="http://schemas.microsoft.com/office/drawing/2014/main" val="10003"/>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Geofag</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04544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487445" y="1340768"/>
            <a:ext cx="6480720" cy="1223412"/>
          </a:xfrm>
          <a:prstGeom prst="rect">
            <a:avLst/>
          </a:prstGeom>
          <a:noFill/>
        </p:spPr>
        <p:txBody>
          <a:bodyPr wrap="square" rtlCol="0">
            <a:spAutoFit/>
          </a:bodyPr>
          <a:lstStyle/>
          <a:p>
            <a:r>
              <a:rPr lang="nb-NO" sz="1500" dirty="0" smtClean="0"/>
              <a:t>For å dekke hele rammeverket inneholdt TIMSS 2019 </a:t>
            </a:r>
          </a:p>
          <a:p>
            <a:pPr marL="285750" indent="-285750">
              <a:buFont typeface="Arial" panose="020B0604020202020204" pitchFamily="34" charset="0"/>
              <a:buChar char="•"/>
            </a:pPr>
            <a:r>
              <a:rPr lang="nb-NO" sz="1500" b="1" dirty="0" smtClean="0"/>
              <a:t>175 </a:t>
            </a:r>
            <a:r>
              <a:rPr lang="nb-NO" sz="1500" dirty="0" smtClean="0"/>
              <a:t>oppgaver i matematikk og </a:t>
            </a:r>
            <a:r>
              <a:rPr lang="nb-NO" sz="1500" b="1" dirty="0" smtClean="0"/>
              <a:t>175</a:t>
            </a:r>
            <a:r>
              <a:rPr lang="nb-NO" sz="1500" dirty="0" smtClean="0"/>
              <a:t> oppgaver i naturfag på 5. trinn </a:t>
            </a:r>
          </a:p>
          <a:p>
            <a:pPr marL="285750" indent="-285750">
              <a:buFont typeface="Arial" panose="020B0604020202020204" pitchFamily="34" charset="0"/>
              <a:buChar char="•"/>
            </a:pPr>
            <a:r>
              <a:rPr lang="nb-NO" sz="1500" b="1" dirty="0" smtClean="0"/>
              <a:t>220</a:t>
            </a:r>
            <a:r>
              <a:rPr lang="nb-NO" sz="1500" dirty="0" smtClean="0"/>
              <a:t> oppgaver i hvert av fagene på 9. trinn</a:t>
            </a:r>
            <a:endParaRPr lang="nb-NO" sz="1350" dirty="0"/>
          </a:p>
          <a:p>
            <a:endParaRPr lang="nb-NO" sz="1350" dirty="0"/>
          </a:p>
          <a:p>
            <a:r>
              <a:rPr lang="nb-NO" sz="1500" dirty="0" smtClean="0"/>
              <a:t>1 elev ≈ 8-10timer</a:t>
            </a:r>
            <a:endParaRPr lang="nb-NO" sz="1500" b="1" dirty="0"/>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9415" t="21287" r="27544" b="21403"/>
          <a:stretch/>
        </p:blipFill>
        <p:spPr>
          <a:xfrm>
            <a:off x="4981254" y="3324863"/>
            <a:ext cx="363117" cy="483498"/>
          </a:xfrm>
          <a:prstGeom prst="rect">
            <a:avLst/>
          </a:prstGeom>
        </p:spPr>
      </p:pic>
      <p:sp>
        <p:nvSpPr>
          <p:cNvPr id="4" name="TextBox 3"/>
          <p:cNvSpPr txBox="1"/>
          <p:nvPr/>
        </p:nvSpPr>
        <p:spPr>
          <a:xfrm>
            <a:off x="4053703" y="3289483"/>
            <a:ext cx="781485" cy="507831"/>
          </a:xfrm>
          <a:prstGeom prst="rect">
            <a:avLst/>
          </a:prstGeom>
          <a:noFill/>
        </p:spPr>
        <p:txBody>
          <a:bodyPr wrap="square" rtlCol="0">
            <a:spAutoFit/>
          </a:bodyPr>
          <a:lstStyle/>
          <a:p>
            <a:r>
              <a:rPr lang="nb-NO" sz="1350" dirty="0" smtClean="0"/>
              <a:t>Blokk </a:t>
            </a:r>
            <a:r>
              <a:rPr lang="nb-NO" sz="1350" dirty="0"/>
              <a:t>1</a:t>
            </a:r>
          </a:p>
          <a:p>
            <a:r>
              <a:rPr lang="nb-NO" sz="1350" b="1" dirty="0" smtClean="0">
                <a:solidFill>
                  <a:srgbClr val="FF0000"/>
                </a:solidFill>
              </a:rPr>
              <a:t>Blokk </a:t>
            </a:r>
            <a:r>
              <a:rPr lang="nb-NO" sz="1350" b="1" dirty="0">
                <a:solidFill>
                  <a:srgbClr val="FF0000"/>
                </a:solidFill>
              </a:rPr>
              <a:t>2</a:t>
            </a:r>
          </a:p>
        </p:txBody>
      </p:sp>
      <p:sp>
        <p:nvSpPr>
          <p:cNvPr id="16" name="TextBox 15"/>
          <p:cNvSpPr txBox="1"/>
          <p:nvPr/>
        </p:nvSpPr>
        <p:spPr>
          <a:xfrm>
            <a:off x="5300453" y="3289482"/>
            <a:ext cx="749132" cy="507831"/>
          </a:xfrm>
          <a:prstGeom prst="rect">
            <a:avLst/>
          </a:prstGeom>
          <a:noFill/>
        </p:spPr>
        <p:txBody>
          <a:bodyPr wrap="square" rtlCol="0">
            <a:spAutoFit/>
          </a:bodyPr>
          <a:lstStyle/>
          <a:p>
            <a:r>
              <a:rPr lang="nb-NO" sz="1350" b="1" dirty="0" smtClean="0">
                <a:solidFill>
                  <a:srgbClr val="FF0000"/>
                </a:solidFill>
              </a:rPr>
              <a:t>Blokk </a:t>
            </a:r>
            <a:r>
              <a:rPr lang="nb-NO" sz="1350" b="1" dirty="0">
                <a:solidFill>
                  <a:srgbClr val="FF0000"/>
                </a:solidFill>
              </a:rPr>
              <a:t>2</a:t>
            </a:r>
          </a:p>
          <a:p>
            <a:r>
              <a:rPr lang="nb-NO" sz="1350" dirty="0" smtClean="0"/>
              <a:t>Blokk </a:t>
            </a:r>
            <a:r>
              <a:rPr lang="nb-NO" sz="1350" dirty="0"/>
              <a:t>3</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29415" t="21287" r="27544" b="21403"/>
          <a:stretch/>
        </p:blipFill>
        <p:spPr>
          <a:xfrm>
            <a:off x="6180783" y="3324863"/>
            <a:ext cx="363117" cy="483498"/>
          </a:xfrm>
          <a:prstGeom prst="rect">
            <a:avLst/>
          </a:prstGeom>
        </p:spPr>
      </p:pic>
      <p:sp>
        <p:nvSpPr>
          <p:cNvPr id="18" name="TextBox 17"/>
          <p:cNvSpPr txBox="1"/>
          <p:nvPr/>
        </p:nvSpPr>
        <p:spPr>
          <a:xfrm>
            <a:off x="6499982" y="3289482"/>
            <a:ext cx="880330" cy="507831"/>
          </a:xfrm>
          <a:prstGeom prst="rect">
            <a:avLst/>
          </a:prstGeom>
          <a:noFill/>
        </p:spPr>
        <p:txBody>
          <a:bodyPr wrap="square" rtlCol="0">
            <a:spAutoFit/>
          </a:bodyPr>
          <a:lstStyle/>
          <a:p>
            <a:r>
              <a:rPr lang="nb-NO" sz="1350" dirty="0" smtClean="0"/>
              <a:t>Blokk </a:t>
            </a:r>
            <a:r>
              <a:rPr lang="nb-NO" sz="1350" dirty="0"/>
              <a:t>3</a:t>
            </a:r>
          </a:p>
          <a:p>
            <a:r>
              <a:rPr lang="nb-NO" sz="1350" b="1" dirty="0" smtClean="0">
                <a:solidFill>
                  <a:schemeClr val="accent1">
                    <a:lumMod val="75000"/>
                  </a:schemeClr>
                </a:solidFill>
              </a:rPr>
              <a:t>Blokk </a:t>
            </a:r>
            <a:r>
              <a:rPr lang="nb-NO" sz="1350" b="1" dirty="0">
                <a:solidFill>
                  <a:schemeClr val="accent1">
                    <a:lumMod val="75000"/>
                  </a:schemeClr>
                </a:solidFill>
              </a:rPr>
              <a:t>4</a:t>
            </a:r>
          </a:p>
        </p:txBody>
      </p:sp>
      <p:sp>
        <p:nvSpPr>
          <p:cNvPr id="7" name="TextBox 6"/>
          <p:cNvSpPr txBox="1"/>
          <p:nvPr/>
        </p:nvSpPr>
        <p:spPr>
          <a:xfrm>
            <a:off x="1153104" y="3416570"/>
            <a:ext cx="1799916" cy="300082"/>
          </a:xfrm>
          <a:prstGeom prst="rect">
            <a:avLst/>
          </a:prstGeom>
          <a:noFill/>
        </p:spPr>
        <p:txBody>
          <a:bodyPr wrap="none" rtlCol="0">
            <a:spAutoFit/>
          </a:bodyPr>
          <a:lstStyle/>
          <a:p>
            <a:r>
              <a:rPr lang="nb-NO" sz="1350" dirty="0"/>
              <a:t>→ </a:t>
            </a:r>
            <a:r>
              <a:rPr lang="nb-NO" sz="1350" b="1" dirty="0" smtClean="0"/>
              <a:t>ROTASJONSDESIGN</a:t>
            </a:r>
            <a:endParaRPr lang="nb-NO" sz="1350" dirty="0"/>
          </a:p>
        </p:txBody>
      </p:sp>
      <p:pic>
        <p:nvPicPr>
          <p:cNvPr id="21" name="Picture 11">
            <a:extLst>
              <a:ext uri="{FF2B5EF4-FFF2-40B4-BE49-F238E27FC236}">
                <a16:creationId xmlns:a16="http://schemas.microsoft.com/office/drawing/2014/main" id="{B741629F-0C0C-48E5-8C4C-022051F447C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229" t="20737" r="27859" b="22889"/>
          <a:stretch/>
        </p:blipFill>
        <p:spPr>
          <a:xfrm>
            <a:off x="3673321" y="3289482"/>
            <a:ext cx="441567" cy="554259"/>
          </a:xfrm>
          <a:prstGeom prst="rect">
            <a:avLst/>
          </a:prstGeom>
        </p:spPr>
      </p:pic>
    </p:spTree>
    <p:extLst>
      <p:ext uri="{BB962C8B-B14F-4D97-AF65-F5344CB8AC3E}">
        <p14:creationId xmlns:p14="http://schemas.microsoft.com/office/powerpoint/2010/main" val="296601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fade">
                                      <p:cBhvr>
                                        <p:cTn id="10" dur="500"/>
                                        <p:tgtEl>
                                          <p:spTgt spid="1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Effect transition="in" filter="fade">
                                      <p:cBhvr>
                                        <p:cTn id="13" dur="500"/>
                                        <p:tgtEl>
                                          <p:spTgt spid="1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xEl>
                                              <p:pRg st="4" end="4"/>
                                            </p:txEl>
                                          </p:spTgt>
                                        </p:tgtEl>
                                        <p:attrNameLst>
                                          <p:attrName>style.visibility</p:attrName>
                                        </p:attrNameLst>
                                      </p:cBhvr>
                                      <p:to>
                                        <p:strVal val="visible"/>
                                      </p:to>
                                    </p:set>
                                    <p:animEffect transition="in" filter="fade">
                                      <p:cBhvr>
                                        <p:cTn id="18" dur="500"/>
                                        <p:tgtEl>
                                          <p:spTgt spid="1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76200" y="76200"/>
            <a:ext cx="10058400" cy="7315200"/>
            <a:chOff x="76200" y="76200"/>
            <a:chExt cx="10058400" cy="731520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63" t="20703" r="11562" b="4297"/>
            <a:stretch/>
          </p:blipFill>
          <p:spPr bwMode="auto">
            <a:xfrm>
              <a:off x="152400" y="76200"/>
              <a:ext cx="9982200" cy="731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280085" y="203537"/>
              <a:ext cx="207910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smtClean="0">
                  <a:solidFill>
                    <a:prstClr val="black"/>
                  </a:solidFill>
                  <a:latin typeface="Calibri"/>
                </a:rPr>
                <a:t>TIMSS</a:t>
              </a:r>
              <a:r>
                <a:rPr kumimoji="0" lang="nb-NO" sz="1800" b="1" i="0" u="none" strike="noStrike" kern="1200" cap="none" spc="0" normalizeH="0" baseline="0" noProof="0" dirty="0" smtClean="0">
                  <a:ln>
                    <a:noFill/>
                  </a:ln>
                  <a:solidFill>
                    <a:prstClr val="black"/>
                  </a:solidFill>
                  <a:effectLst/>
                  <a:uLnTx/>
                  <a:uFillTx/>
                  <a:latin typeface="Calibri"/>
                  <a:ea typeface="+mn-ea"/>
                  <a:cs typeface="+mn-cs"/>
                </a:rPr>
                <a:t>-poengskala</a:t>
              </a: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609600" y="1447800"/>
              <a:ext cx="2209800" cy="92333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høy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609600" y="3429000"/>
              <a:ext cx="2209800" cy="92333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middels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609600" y="5029200"/>
              <a:ext cx="2209800" cy="92333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lav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2"/>
            <p:cNvSpPr/>
            <p:nvPr/>
          </p:nvSpPr>
          <p:spPr>
            <a:xfrm>
              <a:off x="7162800" y="914400"/>
              <a:ext cx="220980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5334000" y="1258669"/>
              <a:ext cx="2209800"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A, med høy kompetanse</a:t>
              </a:r>
            </a:p>
          </p:txBody>
        </p:sp>
        <p:sp>
          <p:nvSpPr>
            <p:cNvPr id="9" name="Rectangle 8"/>
            <p:cNvSpPr/>
            <p:nvPr/>
          </p:nvSpPr>
          <p:spPr>
            <a:xfrm>
              <a:off x="6553200" y="3014365"/>
              <a:ext cx="251460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p:cNvSpPr/>
            <p:nvPr/>
          </p:nvSpPr>
          <p:spPr>
            <a:xfrm>
              <a:off x="6553200" y="5638800"/>
              <a:ext cx="2819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5334000" y="3392269"/>
              <a:ext cx="2209800"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B, med middels kompetanse</a:t>
              </a:r>
            </a:p>
          </p:txBody>
        </p:sp>
        <p:sp>
          <p:nvSpPr>
            <p:cNvPr id="14" name="TextBox 13"/>
            <p:cNvSpPr txBox="1"/>
            <p:nvPr/>
          </p:nvSpPr>
          <p:spPr>
            <a:xfrm>
              <a:off x="5334000" y="5887134"/>
              <a:ext cx="2209800"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C, med lav </a:t>
              </a:r>
              <a:r>
                <a:rPr lang="nb-NO" b="1" dirty="0" err="1">
                  <a:solidFill>
                    <a:prstClr val="black"/>
                  </a:solidFill>
                  <a:latin typeface="Calibri"/>
                </a:rPr>
                <a:t>kompetance</a:t>
              </a: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6858000" y="6858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p:cNvSpPr txBox="1"/>
            <p:nvPr/>
          </p:nvSpPr>
          <p:spPr>
            <a:xfrm>
              <a:off x="2575560" y="1447800"/>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VI</a:t>
              </a:r>
            </a:p>
          </p:txBody>
        </p:sp>
        <p:sp>
          <p:nvSpPr>
            <p:cNvPr id="17" name="TextBox 16"/>
            <p:cNvSpPr txBox="1"/>
            <p:nvPr/>
          </p:nvSpPr>
          <p:spPr>
            <a:xfrm>
              <a:off x="2590800" y="2161401"/>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V</a:t>
              </a:r>
            </a:p>
          </p:txBody>
        </p:sp>
        <p:sp>
          <p:nvSpPr>
            <p:cNvPr id="18" name="TextBox 17"/>
            <p:cNvSpPr txBox="1"/>
            <p:nvPr/>
          </p:nvSpPr>
          <p:spPr>
            <a:xfrm>
              <a:off x="2590800" y="3304401"/>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IV</a:t>
              </a:r>
            </a:p>
          </p:txBody>
        </p:sp>
        <p:sp>
          <p:nvSpPr>
            <p:cNvPr id="19" name="TextBox 18"/>
            <p:cNvSpPr txBox="1"/>
            <p:nvPr/>
          </p:nvSpPr>
          <p:spPr>
            <a:xfrm>
              <a:off x="2590800" y="4066401"/>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III</a:t>
              </a:r>
            </a:p>
          </p:txBody>
        </p:sp>
        <p:sp>
          <p:nvSpPr>
            <p:cNvPr id="20" name="TextBox 19"/>
            <p:cNvSpPr txBox="1"/>
            <p:nvPr/>
          </p:nvSpPr>
          <p:spPr>
            <a:xfrm>
              <a:off x="2590800" y="5057001"/>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II</a:t>
              </a:r>
            </a:p>
          </p:txBody>
        </p:sp>
        <p:sp>
          <p:nvSpPr>
            <p:cNvPr id="21" name="TextBox 20"/>
            <p:cNvSpPr txBox="1"/>
            <p:nvPr/>
          </p:nvSpPr>
          <p:spPr>
            <a:xfrm>
              <a:off x="2590800" y="5638800"/>
              <a:ext cx="9144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a:t>
              </a:r>
            </a:p>
          </p:txBody>
        </p:sp>
        <p:sp>
          <p:nvSpPr>
            <p:cNvPr id="22" name="Rectangle 21"/>
            <p:cNvSpPr/>
            <p:nvPr/>
          </p:nvSpPr>
          <p:spPr>
            <a:xfrm>
              <a:off x="76200" y="164068"/>
              <a:ext cx="1447800" cy="909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1204663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Innblikk i programmet som elevene skal bruke</a:t>
            </a:r>
          </a:p>
        </p:txBody>
      </p:sp>
      <p:sp>
        <p:nvSpPr>
          <p:cNvPr id="3" name="TextBox 2"/>
          <p:cNvSpPr txBox="1"/>
          <p:nvPr/>
        </p:nvSpPr>
        <p:spPr>
          <a:xfrm>
            <a:off x="2051720" y="1700808"/>
            <a:ext cx="5616624" cy="332398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a:t>Programmet kalles </a:t>
            </a:r>
            <a:r>
              <a:rPr lang="nb-NO" sz="2000" i="1" dirty="0"/>
              <a:t>TIMSS Player</a:t>
            </a:r>
          </a:p>
          <a:p>
            <a:pPr marL="285750" indent="-285750">
              <a:lnSpc>
                <a:spcPct val="150000"/>
              </a:lnSpc>
              <a:buFont typeface="Arial" panose="020B0604020202020204" pitchFamily="34" charset="0"/>
              <a:buChar char="•"/>
            </a:pPr>
            <a:r>
              <a:rPr lang="nb-NO" sz="2000" dirty="0" smtClean="0"/>
              <a:t>Inneholder tre deler:</a:t>
            </a:r>
            <a:endParaRPr lang="nb-NO" sz="2000" dirty="0"/>
          </a:p>
          <a:p>
            <a:pPr marL="742950" lvl="1" indent="-285750">
              <a:lnSpc>
                <a:spcPct val="150000"/>
              </a:lnSpc>
              <a:buFont typeface="Wingdings" panose="05000000000000000000" pitchFamily="2" charset="2"/>
              <a:buChar char="ü"/>
            </a:pPr>
            <a:r>
              <a:rPr lang="nb-NO" sz="2000" dirty="0"/>
              <a:t>Veiledning til hvordan svare på oppgavene</a:t>
            </a:r>
          </a:p>
          <a:p>
            <a:pPr marL="742950" lvl="1" indent="-285750">
              <a:lnSpc>
                <a:spcPct val="150000"/>
              </a:lnSpc>
              <a:buFont typeface="Wingdings" panose="05000000000000000000" pitchFamily="2" charset="2"/>
              <a:buChar char="ü"/>
            </a:pPr>
            <a:r>
              <a:rPr lang="nb-NO" sz="2000" dirty="0" smtClean="0"/>
              <a:t>Alle oppgavene i </a:t>
            </a:r>
            <a:r>
              <a:rPr lang="nb-NO" sz="2000" dirty="0"/>
              <a:t>matematikk og </a:t>
            </a:r>
            <a:r>
              <a:rPr lang="nb-NO" sz="2000" dirty="0" smtClean="0"/>
              <a:t>naturfag</a:t>
            </a:r>
          </a:p>
          <a:p>
            <a:pPr marL="742950" lvl="1" indent="-285750">
              <a:lnSpc>
                <a:spcPct val="150000"/>
              </a:lnSpc>
              <a:buFont typeface="Wingdings" panose="05000000000000000000" pitchFamily="2" charset="2"/>
              <a:buChar char="ü"/>
            </a:pPr>
            <a:r>
              <a:rPr lang="nb-NO" sz="2000" dirty="0" smtClean="0"/>
              <a:t>Elevenes spørreskjema</a:t>
            </a:r>
          </a:p>
          <a:p>
            <a:pPr marL="342900" indent="-342900">
              <a:lnSpc>
                <a:spcPct val="150000"/>
              </a:lnSpc>
              <a:buFont typeface="Arial" panose="020B0604020202020204" pitchFamily="34" charset="0"/>
              <a:buChar char="•"/>
            </a:pPr>
            <a:r>
              <a:rPr lang="nb-NO" sz="2000" dirty="0" smtClean="0"/>
              <a:t>Elevene får nettlenke til programmet</a:t>
            </a:r>
          </a:p>
          <a:p>
            <a:pPr marL="342900" indent="-342900">
              <a:lnSpc>
                <a:spcPct val="150000"/>
              </a:lnSpc>
              <a:buFont typeface="Arial" panose="020B0604020202020204" pitchFamily="34" charset="0"/>
              <a:buChar char="•"/>
            </a:pPr>
            <a:r>
              <a:rPr lang="nb-NO" sz="2000" dirty="0" smtClean="0"/>
              <a:t>Anbefalt nettleser: Google </a:t>
            </a:r>
            <a:r>
              <a:rPr lang="nb-NO" sz="2000" dirty="0" err="1" smtClean="0"/>
              <a:t>Chrome</a:t>
            </a:r>
            <a:endParaRPr lang="nb-NO" sz="2000" dirty="0"/>
          </a:p>
        </p:txBody>
      </p:sp>
      <p:sp>
        <p:nvSpPr>
          <p:cNvPr id="4" name="TextBox 3"/>
          <p:cNvSpPr txBox="1"/>
          <p:nvPr/>
        </p:nvSpPr>
        <p:spPr>
          <a:xfrm>
            <a:off x="2522979" y="5307965"/>
            <a:ext cx="4098041" cy="830997"/>
          </a:xfrm>
          <a:prstGeom prst="rect">
            <a:avLst/>
          </a:prstGeom>
          <a:solidFill>
            <a:schemeClr val="accent6">
              <a:lumMod val="40000"/>
              <a:lumOff val="60000"/>
            </a:schemeClr>
          </a:solidFill>
          <a:ln>
            <a:solidFill>
              <a:schemeClr val="accent6"/>
            </a:solidFill>
          </a:ln>
        </p:spPr>
        <p:txBody>
          <a:bodyPr wrap="square" rtlCol="0">
            <a:spAutoFit/>
          </a:bodyPr>
          <a:lstStyle/>
          <a:p>
            <a:r>
              <a:rPr lang="nb-NO" sz="2400" dirty="0" smtClean="0"/>
              <a:t>Nettlenke kommer i mars 2023</a:t>
            </a:r>
            <a:endParaRPr lang="nb-NO" sz="2400" dirty="0"/>
          </a:p>
          <a:p>
            <a:r>
              <a:rPr lang="nb-NO" sz="2400" dirty="0" smtClean="0"/>
              <a:t>Legges også ut på </a:t>
            </a:r>
            <a:r>
              <a:rPr lang="nb-NO" sz="2400" dirty="0" smtClean="0">
                <a:hlinkClick r:id="rId3"/>
              </a:rPr>
              <a:t>timss.no</a:t>
            </a:r>
            <a:endParaRPr lang="nb-NO" sz="2400" dirty="0"/>
          </a:p>
        </p:txBody>
      </p:sp>
    </p:spTree>
    <p:extLst>
      <p:ext uri="{BB962C8B-B14F-4D97-AF65-F5344CB8AC3E}">
        <p14:creationId xmlns:p14="http://schemas.microsoft.com/office/powerpoint/2010/main" val="3145737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3"/>
          </p:cNvPr>
          <p:cNvPicPr>
            <a:picLocks noChangeAspect="1"/>
          </p:cNvPicPr>
          <p:nvPr/>
        </p:nvPicPr>
        <p:blipFill>
          <a:blip r:embed="rId4"/>
          <a:stretch>
            <a:fillRect/>
          </a:stretch>
        </p:blipFill>
        <p:spPr>
          <a:xfrm>
            <a:off x="251520" y="836712"/>
            <a:ext cx="8382529" cy="4464496"/>
          </a:xfrm>
          <a:prstGeom prst="rect">
            <a:avLst/>
          </a:prstGeom>
        </p:spPr>
      </p:pic>
    </p:spTree>
    <p:extLst>
      <p:ext uri="{BB962C8B-B14F-4D97-AF65-F5344CB8AC3E}">
        <p14:creationId xmlns:p14="http://schemas.microsoft.com/office/powerpoint/2010/main" val="757548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224" y="980728"/>
            <a:ext cx="7696200" cy="1152128"/>
          </a:xfrm>
        </p:spPr>
        <p:txBody>
          <a:bodyPr/>
          <a:lstStyle/>
          <a:p>
            <a:pPr algn="ctr"/>
            <a:r>
              <a:rPr lang="nb-NO" dirty="0" smtClean="0"/>
              <a:t>Den som er satt opp som skolekontakt får tilgang til hele programmet</a:t>
            </a:r>
            <a:endParaRPr lang="nb-NO" dirty="0">
              <a:solidFill>
                <a:srgbClr val="FFFF00"/>
              </a:solidFill>
            </a:endParaRPr>
          </a:p>
        </p:txBody>
      </p:sp>
      <p:sp>
        <p:nvSpPr>
          <p:cNvPr id="4" name="TextBox 3"/>
          <p:cNvSpPr txBox="1"/>
          <p:nvPr/>
        </p:nvSpPr>
        <p:spPr>
          <a:xfrm>
            <a:off x="1212118" y="2996952"/>
            <a:ext cx="6656412" cy="1569660"/>
          </a:xfrm>
          <a:prstGeom prst="rect">
            <a:avLst/>
          </a:prstGeom>
          <a:solidFill>
            <a:srgbClr val="FFCC99"/>
          </a:solidFill>
          <a:ln>
            <a:solidFill>
              <a:srgbClr val="FFC000"/>
            </a:solidFill>
          </a:ln>
        </p:spPr>
        <p:txBody>
          <a:bodyPr wrap="square" rtlCol="0">
            <a:spAutoFit/>
          </a:bodyPr>
          <a:lstStyle/>
          <a:p>
            <a:pPr algn="ctr"/>
            <a:r>
              <a:rPr lang="nb-NO" sz="2400" dirty="0"/>
              <a:t>Vi sender ut </a:t>
            </a:r>
            <a:r>
              <a:rPr lang="nb-NO" sz="2400" dirty="0" smtClean="0"/>
              <a:t>såkalte testbrukere </a:t>
            </a:r>
            <a:r>
              <a:rPr lang="nb-NO" sz="2400" dirty="0"/>
              <a:t>til hver </a:t>
            </a:r>
            <a:r>
              <a:rPr lang="nb-NO" sz="2400" dirty="0" smtClean="0"/>
              <a:t>skole. Sendes ut i februar.</a:t>
            </a:r>
            <a:endParaRPr lang="nb-NO" sz="2400" dirty="0"/>
          </a:p>
          <a:p>
            <a:pPr algn="ctr"/>
            <a:endParaRPr lang="nb-NO" sz="2400" dirty="0"/>
          </a:p>
          <a:p>
            <a:pPr algn="ctr"/>
            <a:r>
              <a:rPr lang="nb-NO" sz="2400" b="1" dirty="0"/>
              <a:t>NB! Oppgavene er konfidensielle!</a:t>
            </a:r>
          </a:p>
        </p:txBody>
      </p:sp>
    </p:spTree>
    <p:extLst>
      <p:ext uri="{BB962C8B-B14F-4D97-AF65-F5344CB8AC3E}">
        <p14:creationId xmlns:p14="http://schemas.microsoft.com/office/powerpoint/2010/main" val="78685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28969581"/>
              </p:ext>
            </p:extLst>
          </p:nvPr>
        </p:nvGraphicFramePr>
        <p:xfrm>
          <a:off x="899592" y="1628802"/>
          <a:ext cx="7560841" cy="4464495"/>
        </p:xfrm>
        <a:graphic>
          <a:graphicData uri="http://schemas.openxmlformats.org/drawingml/2006/table">
            <a:tbl>
              <a:tblPr firstRow="1" firstCol="1" bandRow="1">
                <a:tableStyleId>{5C22544A-7EE6-4342-B048-85BDC9FD1C3A}</a:tableStyleId>
              </a:tblPr>
              <a:tblGrid>
                <a:gridCol w="798943">
                  <a:extLst>
                    <a:ext uri="{9D8B030D-6E8A-4147-A177-3AD203B41FA5}">
                      <a16:colId xmlns:a16="http://schemas.microsoft.com/office/drawing/2014/main" val="3345069462"/>
                    </a:ext>
                  </a:extLst>
                </a:gridCol>
                <a:gridCol w="2980670">
                  <a:extLst>
                    <a:ext uri="{9D8B030D-6E8A-4147-A177-3AD203B41FA5}">
                      <a16:colId xmlns:a16="http://schemas.microsoft.com/office/drawing/2014/main" val="577172468"/>
                    </a:ext>
                  </a:extLst>
                </a:gridCol>
                <a:gridCol w="1890614">
                  <a:extLst>
                    <a:ext uri="{9D8B030D-6E8A-4147-A177-3AD203B41FA5}">
                      <a16:colId xmlns:a16="http://schemas.microsoft.com/office/drawing/2014/main" val="3251241482"/>
                    </a:ext>
                  </a:extLst>
                </a:gridCol>
                <a:gridCol w="1890614">
                  <a:extLst>
                    <a:ext uri="{9D8B030D-6E8A-4147-A177-3AD203B41FA5}">
                      <a16:colId xmlns:a16="http://schemas.microsoft.com/office/drawing/2014/main" val="3073774261"/>
                    </a:ext>
                  </a:extLst>
                </a:gridCol>
              </a:tblGrid>
              <a:tr h="637785">
                <a:tc>
                  <a:txBody>
                    <a:bodyPr/>
                    <a:lstStyle/>
                    <a:p>
                      <a:pPr>
                        <a:lnSpc>
                          <a:spcPts val="1500"/>
                        </a:lnSpc>
                        <a:spcBef>
                          <a:spcPts val="600"/>
                        </a:spcBef>
                        <a:spcAft>
                          <a:spcPts val="600"/>
                        </a:spcAft>
                      </a:pPr>
                      <a:r>
                        <a:rPr lang="nb-NO" sz="1800" dirty="0">
                          <a:effectLst/>
                        </a:rPr>
                        <a:t> </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nb-NO" sz="1800" dirty="0">
                          <a:effectLst/>
                        </a:rPr>
                        <a:t>Innhold</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800">
                          <a:effectLst/>
                        </a:rPr>
                        <a:t>Tidsbruk 5. trinn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800">
                          <a:effectLst/>
                        </a:rPr>
                        <a:t>Tidsbruk 9. trinn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25123023"/>
                  </a:ext>
                </a:extLst>
              </a:tr>
              <a:tr h="637785">
                <a:tc>
                  <a:txBody>
                    <a:bodyPr/>
                    <a:lstStyle/>
                    <a:p>
                      <a:pPr algn="ctr">
                        <a:lnSpc>
                          <a:spcPts val="1500"/>
                        </a:lnSpc>
                        <a:spcBef>
                          <a:spcPts val="600"/>
                        </a:spcBef>
                        <a:spcAft>
                          <a:spcPts val="600"/>
                        </a:spcAft>
                      </a:pPr>
                      <a:r>
                        <a:rPr lang="en-US" sz="1600">
                          <a:effectLst/>
                        </a:rPr>
                        <a:t>Del 1</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Innlogging</a:t>
                      </a:r>
                      <a:r>
                        <a:rPr lang="en-US" sz="1600" dirty="0">
                          <a:effectLst/>
                        </a:rPr>
                        <a:t> </a:t>
                      </a:r>
                      <a:r>
                        <a:rPr lang="en-US" sz="1600" dirty="0" err="1">
                          <a:effectLst/>
                        </a:rPr>
                        <a:t>og</a:t>
                      </a:r>
                      <a:r>
                        <a:rPr lang="en-US" sz="1600" dirty="0">
                          <a:effectLst/>
                        </a:rPr>
                        <a:t> </a:t>
                      </a:r>
                      <a:r>
                        <a:rPr lang="en-US" sz="1600" dirty="0" err="1">
                          <a:effectLst/>
                        </a:rPr>
                        <a:t>veiledning</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Ca. 30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Ca. 20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18931355"/>
                  </a:ext>
                </a:extLst>
              </a:tr>
              <a:tr h="637785">
                <a:tc>
                  <a:txBody>
                    <a:bodyPr/>
                    <a:lstStyle/>
                    <a:p>
                      <a:pPr algn="ctr">
                        <a:lnSpc>
                          <a:spcPts val="1500"/>
                        </a:lnSpc>
                        <a:spcBef>
                          <a:spcPts val="600"/>
                        </a:spcBef>
                        <a:spcAft>
                          <a:spcPts val="600"/>
                        </a:spcAft>
                      </a:pPr>
                      <a:r>
                        <a:rPr lang="en-US" sz="1600">
                          <a:effectLst/>
                        </a:rPr>
                        <a:t>Del 2</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Bolk</a:t>
                      </a:r>
                      <a:r>
                        <a:rPr lang="en-US" sz="1600" dirty="0">
                          <a:effectLst/>
                        </a:rPr>
                        <a:t> 1 med </a:t>
                      </a:r>
                      <a:r>
                        <a:rPr lang="en-US" sz="1600" dirty="0" err="1">
                          <a:effectLst/>
                        </a:rPr>
                        <a:t>fagoppgaver</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36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45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90835950"/>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a:effectLst/>
                        </a:rPr>
                        <a:t>PAUSE</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10-30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10-30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79917931"/>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Bolk</a:t>
                      </a:r>
                      <a:r>
                        <a:rPr lang="en-US" sz="1600" dirty="0">
                          <a:effectLst/>
                        </a:rPr>
                        <a:t> 2 med </a:t>
                      </a:r>
                      <a:r>
                        <a:rPr lang="en-US" sz="1600" dirty="0" err="1">
                          <a:effectLst/>
                        </a:rPr>
                        <a:t>fagoppgaver</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36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45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31560201"/>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nb-NO" sz="1600">
                          <a:effectLst/>
                        </a:rPr>
                        <a:t>PAUSE og oppstart av del 3</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743463264"/>
                  </a:ext>
                </a:extLst>
              </a:tr>
              <a:tr h="637785">
                <a:tc>
                  <a:txBody>
                    <a:bodyPr/>
                    <a:lstStyle/>
                    <a:p>
                      <a:pPr algn="ctr">
                        <a:lnSpc>
                          <a:spcPts val="1500"/>
                        </a:lnSpc>
                        <a:spcBef>
                          <a:spcPts val="600"/>
                        </a:spcBef>
                        <a:spcAft>
                          <a:spcPts val="600"/>
                        </a:spcAft>
                      </a:pPr>
                      <a:r>
                        <a:rPr lang="en-US" sz="1600">
                          <a:effectLst/>
                        </a:rPr>
                        <a:t>Del 3</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Elevspørreskjema</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20-30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&lt;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57766894"/>
                  </a:ext>
                </a:extLst>
              </a:tr>
            </a:tbl>
          </a:graphicData>
        </a:graphic>
      </p:graphicFrame>
      <p:sp>
        <p:nvSpPr>
          <p:cNvPr id="5" name="Title 1"/>
          <p:cNvSpPr>
            <a:spLocks noGrp="1"/>
          </p:cNvSpPr>
          <p:nvPr>
            <p:ph type="title"/>
          </p:nvPr>
        </p:nvSpPr>
        <p:spPr>
          <a:xfrm>
            <a:off x="467544" y="476672"/>
            <a:ext cx="8147246" cy="634082"/>
          </a:xfrm>
        </p:spPr>
        <p:txBody>
          <a:bodyPr>
            <a:noAutofit/>
          </a:bodyPr>
          <a:lstStyle/>
          <a:p>
            <a:r>
              <a:rPr lang="nb-NO" sz="3600" dirty="0"/>
              <a:t>Tidsbruk, gjennomføring for elevene</a:t>
            </a:r>
          </a:p>
        </p:txBody>
      </p:sp>
    </p:spTree>
    <p:extLst>
      <p:ext uri="{BB962C8B-B14F-4D97-AF65-F5344CB8AC3E}">
        <p14:creationId xmlns:p14="http://schemas.microsoft.com/office/powerpoint/2010/main" val="918528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332398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t>Trekning av to klasser per skole</a:t>
            </a:r>
          </a:p>
          <a:p>
            <a:pPr marL="285750" indent="-285750">
              <a:lnSpc>
                <a:spcPct val="150000"/>
              </a:lnSpc>
              <a:buFont typeface="Arial" panose="020B0604020202020204" pitchFamily="34" charset="0"/>
              <a:buChar char="•"/>
            </a:pPr>
            <a:r>
              <a:rPr lang="nb-NO" sz="2000" dirty="0" smtClean="0"/>
              <a:t>Hvem underviser klassene i matematikk og naturfag?</a:t>
            </a:r>
          </a:p>
          <a:p>
            <a:pPr marL="285750" indent="-285750">
              <a:lnSpc>
                <a:spcPct val="150000"/>
              </a:lnSpc>
              <a:buFont typeface="Arial" panose="020B0604020202020204" pitchFamily="34" charset="0"/>
              <a:buChar char="•"/>
            </a:pPr>
            <a:r>
              <a:rPr lang="nb-NO" sz="2000" dirty="0" smtClean="0"/>
              <a:t>Eksklusjon av elever</a:t>
            </a:r>
          </a:p>
          <a:p>
            <a:pPr marL="285750" indent="-285750">
              <a:lnSpc>
                <a:spcPct val="150000"/>
              </a:lnSpc>
              <a:buFont typeface="Arial" panose="020B0604020202020204" pitchFamily="34" charset="0"/>
              <a:buChar char="•"/>
            </a:pPr>
            <a:r>
              <a:rPr lang="nb-NO" sz="2000" dirty="0"/>
              <a:t>Sjekk av teknisk utstyr</a:t>
            </a:r>
          </a:p>
          <a:p>
            <a:pPr marL="285750" indent="-285750">
              <a:lnSpc>
                <a:spcPct val="150000"/>
              </a:lnSpc>
              <a:buFont typeface="Arial" panose="020B0604020202020204" pitchFamily="34" charset="0"/>
              <a:buChar char="•"/>
            </a:pPr>
            <a:r>
              <a:rPr lang="nb-NO" sz="2000" dirty="0" smtClean="0"/>
              <a:t>Dato for gjennomføring av undersøkelsen</a:t>
            </a:r>
          </a:p>
          <a:p>
            <a:pPr marL="285750" indent="-285750">
              <a:lnSpc>
                <a:spcPct val="150000"/>
              </a:lnSpc>
              <a:buFont typeface="Arial" panose="020B0604020202020204" pitchFamily="34" charset="0"/>
              <a:buChar char="•"/>
            </a:pPr>
            <a:r>
              <a:rPr lang="nb-NO" sz="2000" dirty="0" smtClean="0"/>
              <a:t>Utsending av materiell</a:t>
            </a:r>
          </a:p>
          <a:p>
            <a:pPr marL="285750" indent="-285750">
              <a:lnSpc>
                <a:spcPct val="150000"/>
              </a:lnSpc>
              <a:buFont typeface="Arial" panose="020B0604020202020204" pitchFamily="34" charset="0"/>
              <a:buChar char="•"/>
            </a:pPr>
            <a:r>
              <a:rPr lang="nb-NO" sz="2000" dirty="0" err="1" smtClean="0"/>
              <a:t>Webinar</a:t>
            </a:r>
            <a:r>
              <a:rPr lang="nb-NO" sz="2000" dirty="0" smtClean="0"/>
              <a:t> 2 – om gjennomføring av undersøkelsen</a:t>
            </a:r>
            <a:endParaRPr lang="nb-NO" sz="2000" dirty="0"/>
          </a:p>
        </p:txBody>
      </p:sp>
    </p:spTree>
    <p:extLst>
      <p:ext uri="{BB962C8B-B14F-4D97-AF65-F5344CB8AC3E}">
        <p14:creationId xmlns:p14="http://schemas.microsoft.com/office/powerpoint/2010/main" val="2681494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740713" cy="138499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b="1" dirty="0" smtClean="0"/>
              <a:t>Trekning av to klasser per skole</a:t>
            </a:r>
          </a:p>
          <a:p>
            <a:pPr marL="742950" lvl="1" indent="-285750">
              <a:buFont typeface="Arial" panose="020B0604020202020204" pitchFamily="34" charset="0"/>
              <a:buChar char="•"/>
            </a:pPr>
            <a:r>
              <a:rPr lang="nb-NO" dirty="0" smtClean="0"/>
              <a:t>Vi trekker maks to klasser per skole som deltar</a:t>
            </a:r>
          </a:p>
          <a:p>
            <a:pPr marL="742950" lvl="1" indent="-285750">
              <a:buFont typeface="Arial" panose="020B0604020202020204" pitchFamily="34" charset="0"/>
              <a:buChar char="•"/>
            </a:pPr>
            <a:r>
              <a:rPr lang="nb-NO" dirty="0" smtClean="0"/>
              <a:t>Vi sletter informasjonen om resterende klasser</a:t>
            </a:r>
          </a:p>
          <a:p>
            <a:pPr marL="742950" lvl="1" indent="-285750">
              <a:buFont typeface="Arial" panose="020B0604020202020204" pitchFamily="34" charset="0"/>
              <a:buChar char="•"/>
            </a:pPr>
            <a:r>
              <a:rPr lang="nb-NO" dirty="0" smtClean="0"/>
              <a:t>Vi sender e-post til skolen om hvilke klasser som er trukket ut</a:t>
            </a:r>
          </a:p>
        </p:txBody>
      </p:sp>
    </p:spTree>
    <p:extLst>
      <p:ext uri="{BB962C8B-B14F-4D97-AF65-F5344CB8AC3E}">
        <p14:creationId xmlns:p14="http://schemas.microsoft.com/office/powerpoint/2010/main" val="128308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44627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b="1" dirty="0" smtClean="0"/>
              <a:t>Hvem underviser klassene i matematikk og naturfag?</a:t>
            </a:r>
          </a:p>
          <a:p>
            <a:pPr marL="742950" lvl="1" indent="-285750">
              <a:buFont typeface="Arial" panose="020B0604020202020204" pitchFamily="34" charset="0"/>
              <a:buChar char="•"/>
            </a:pPr>
            <a:r>
              <a:rPr lang="nb-NO" dirty="0" smtClean="0"/>
              <a:t>Vi trenger initialene til den/de lærerne som underviser </a:t>
            </a:r>
            <a:r>
              <a:rPr lang="nb-NO" b="1" dirty="0" smtClean="0"/>
              <a:t>de utvalgte </a:t>
            </a:r>
            <a:r>
              <a:rPr lang="nb-NO" dirty="0" smtClean="0"/>
              <a:t>klassene i matematikk og naturfag</a:t>
            </a:r>
          </a:p>
          <a:p>
            <a:pPr marL="742950" lvl="1" indent="-285750">
              <a:buFont typeface="Arial" panose="020B0604020202020204" pitchFamily="34" charset="0"/>
              <a:buChar char="•"/>
            </a:pPr>
            <a:endParaRPr lang="nb-NO" dirty="0" smtClean="0"/>
          </a:p>
          <a:p>
            <a:pPr marL="742950" lvl="1" indent="-285750">
              <a:buFont typeface="Arial" panose="020B0604020202020204" pitchFamily="34" charset="0"/>
              <a:buChar char="•"/>
            </a:pPr>
            <a:r>
              <a:rPr lang="nb-NO" dirty="0"/>
              <a:t>Initialene sendes til oss på e-post når vi etterspør </a:t>
            </a:r>
            <a:r>
              <a:rPr lang="nb-NO" dirty="0" smtClean="0"/>
              <a:t>dette</a:t>
            </a:r>
          </a:p>
          <a:p>
            <a:pPr marL="742950" lvl="1" indent="-285750">
              <a:buFont typeface="Arial" panose="020B0604020202020204" pitchFamily="34" charset="0"/>
              <a:buChar char="•"/>
            </a:pPr>
            <a:endParaRPr lang="nb-NO" dirty="0"/>
          </a:p>
          <a:p>
            <a:pPr marL="742950" lvl="1" indent="-285750">
              <a:buFont typeface="Arial" panose="020B0604020202020204" pitchFamily="34" charset="0"/>
              <a:buChar char="•"/>
            </a:pPr>
            <a:r>
              <a:rPr lang="nb-NO" b="1" dirty="0" smtClean="0"/>
              <a:t>OBS! </a:t>
            </a:r>
            <a:r>
              <a:rPr lang="nb-NO" dirty="0" smtClean="0"/>
              <a:t>Vi vet at noen klasser undervises av flere lærere i matematikk og/eller naturfag. </a:t>
            </a:r>
          </a:p>
          <a:p>
            <a:pPr marL="1200150" lvl="2" indent="-285750">
              <a:buFont typeface="Wingdings" panose="05000000000000000000" pitchFamily="2" charset="2"/>
              <a:buChar char="Ø"/>
            </a:pPr>
            <a:r>
              <a:rPr lang="nb-NO" sz="1600" dirty="0" smtClean="0"/>
              <a:t>Send oss bare initialene til den læreren som underviser/har ansvaret for alle/nesten alle elevene i matematikk og naturfag i de utvalgte klassene. </a:t>
            </a:r>
          </a:p>
          <a:p>
            <a:pPr marL="1200150" lvl="2" indent="-285750">
              <a:buFont typeface="Wingdings" panose="05000000000000000000" pitchFamily="2" charset="2"/>
              <a:buChar char="Ø"/>
            </a:pPr>
            <a:r>
              <a:rPr lang="nb-NO" sz="1600" dirty="0" smtClean="0"/>
              <a:t>Om to lærere har ansvaret for undervisning av halve klassen hver, trenger vi initialene til begge disse lærerne.</a:t>
            </a:r>
          </a:p>
          <a:p>
            <a:pPr marL="742950" lvl="1" indent="-285750">
              <a:buFont typeface="Arial" panose="020B0604020202020204" pitchFamily="34" charset="0"/>
              <a:buChar char="•"/>
            </a:pPr>
            <a:endParaRPr lang="nb-NO" dirty="0" smtClean="0"/>
          </a:p>
        </p:txBody>
      </p:sp>
    </p:spTree>
    <p:extLst>
      <p:ext uri="{BB962C8B-B14F-4D97-AF65-F5344CB8AC3E}">
        <p14:creationId xmlns:p14="http://schemas.microsoft.com/office/powerpoint/2010/main" val="188624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42473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dirty="0" smtClean="0">
                <a:solidFill>
                  <a:schemeClr val="bg1">
                    <a:lumMod val="50000"/>
                  </a:schemeClr>
                </a:solidFill>
              </a:rPr>
              <a:t>Hvem underviser klassene i matematikk og naturfag?</a:t>
            </a:r>
          </a:p>
          <a:p>
            <a:pPr marL="285750" indent="-285750">
              <a:lnSpc>
                <a:spcPct val="150000"/>
              </a:lnSpc>
              <a:buFont typeface="Arial" panose="020B0604020202020204" pitchFamily="34" charset="0"/>
              <a:buChar char="•"/>
            </a:pPr>
            <a:r>
              <a:rPr lang="nb-NO" sz="2000" b="1" dirty="0" smtClean="0"/>
              <a:t>Eksklusjon av elever</a:t>
            </a:r>
          </a:p>
          <a:p>
            <a:pPr marL="742950" lvl="1" indent="-285750">
              <a:buFont typeface="Arial" panose="020B0604020202020204" pitchFamily="34" charset="0"/>
              <a:buChar char="•"/>
            </a:pPr>
            <a:r>
              <a:rPr lang="nb-NO" dirty="0" smtClean="0"/>
              <a:t>I utgangspunktet skal alle elevene i de utvalgte klassene delta, men det er noen unntak. Disse skal ikke delta:</a:t>
            </a:r>
          </a:p>
          <a:p>
            <a:pPr marL="1257300" lvl="2" indent="-342900">
              <a:buFont typeface="Wingdings" panose="05000000000000000000" pitchFamily="2" charset="2"/>
              <a:buChar char="Ø"/>
            </a:pPr>
            <a:r>
              <a:rPr lang="nb-NO" sz="1600" dirty="0" smtClean="0"/>
              <a:t>Elever med fysiske, psykiske eller emosjonelle </a:t>
            </a:r>
            <a:r>
              <a:rPr lang="nb-NO" sz="1600" dirty="0" smtClean="0">
                <a:solidFill>
                  <a:schemeClr val="tx1">
                    <a:lumMod val="95000"/>
                    <a:lumOff val="5000"/>
                  </a:schemeClr>
                </a:solidFill>
              </a:rPr>
              <a:t>funksjonshemminger</a:t>
            </a:r>
            <a:r>
              <a:rPr lang="nb-NO" sz="1600" dirty="0" smtClean="0"/>
              <a:t> som gjør det vanskelig å gjennomføre undersøkelsen</a:t>
            </a:r>
          </a:p>
          <a:p>
            <a:pPr marL="1257300" lvl="2" indent="-342900">
              <a:buFont typeface="Wingdings" panose="05000000000000000000" pitchFamily="2" charset="2"/>
              <a:buChar char="Ø"/>
            </a:pPr>
            <a:r>
              <a:rPr lang="nb-NO" sz="1600" dirty="0" smtClean="0"/>
              <a:t>Elever med svært dårlige norskkunnskaper, typisk lært norsk i mindre enn ett år</a:t>
            </a:r>
          </a:p>
          <a:p>
            <a:pPr marL="742950" lvl="1" indent="-285750">
              <a:buFont typeface="Arial" panose="020B0604020202020204" pitchFamily="34" charset="0"/>
              <a:buChar char="•"/>
            </a:pPr>
            <a:r>
              <a:rPr lang="nb-NO" sz="1600" dirty="0" smtClean="0"/>
              <a:t>Elever med IOP, dysleksi e.l. skal </a:t>
            </a:r>
            <a:r>
              <a:rPr lang="nb-NO" sz="1600" b="1" dirty="0" smtClean="0"/>
              <a:t>IKKE</a:t>
            </a:r>
            <a:r>
              <a:rPr lang="nb-NO" sz="1600" dirty="0" smtClean="0"/>
              <a:t> </a:t>
            </a:r>
            <a:r>
              <a:rPr lang="nb-NO" sz="1600" b="1" dirty="0" smtClean="0"/>
              <a:t>ekskluderes</a:t>
            </a:r>
            <a:r>
              <a:rPr lang="nb-NO" sz="1600" dirty="0" smtClean="0"/>
              <a:t> med mindre noen av punktene over er oppfylt. Dersom en elev f.eks. har behov for å få oppgavene opplest er det i orden, men skolen må stille med egen ressurs til dette</a:t>
            </a:r>
          </a:p>
        </p:txBody>
      </p:sp>
    </p:spTree>
    <p:extLst>
      <p:ext uri="{BB962C8B-B14F-4D97-AF65-F5344CB8AC3E}">
        <p14:creationId xmlns:p14="http://schemas.microsoft.com/office/powerpoint/2010/main" val="97696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440120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dirty="0" smtClean="0">
                <a:solidFill>
                  <a:schemeClr val="bg1">
                    <a:lumMod val="50000"/>
                  </a:schemeClr>
                </a:solidFill>
              </a:rPr>
              <a:t>Hvem underviser klassene i matematikk og naturfag?</a:t>
            </a:r>
          </a:p>
          <a:p>
            <a:pPr marL="285750" indent="-285750">
              <a:lnSpc>
                <a:spcPct val="150000"/>
              </a:lnSpc>
              <a:buFont typeface="Arial" panose="020B0604020202020204" pitchFamily="34" charset="0"/>
              <a:buChar char="•"/>
            </a:pPr>
            <a:r>
              <a:rPr lang="nb-NO" sz="2000" dirty="0" smtClean="0">
                <a:solidFill>
                  <a:schemeClr val="bg1">
                    <a:lumMod val="50000"/>
                  </a:schemeClr>
                </a:solidFill>
              </a:rPr>
              <a:t>Eksklusjon av elever</a:t>
            </a:r>
          </a:p>
          <a:p>
            <a:pPr marL="285750" indent="-285750">
              <a:lnSpc>
                <a:spcPct val="150000"/>
              </a:lnSpc>
              <a:buFont typeface="Arial" panose="020B0604020202020204" pitchFamily="34" charset="0"/>
              <a:buChar char="•"/>
            </a:pPr>
            <a:r>
              <a:rPr lang="nb-NO" sz="2000" b="1" dirty="0"/>
              <a:t>Sjekk av teknisk </a:t>
            </a:r>
            <a:r>
              <a:rPr lang="nb-NO" sz="2000" b="1" dirty="0" smtClean="0"/>
              <a:t>utstyr</a:t>
            </a:r>
          </a:p>
          <a:p>
            <a:pPr marL="742950" lvl="1" indent="-285750">
              <a:buFont typeface="Arial" panose="020B0604020202020204" pitchFamily="34" charset="0"/>
              <a:buChar char="•"/>
            </a:pPr>
            <a:r>
              <a:rPr lang="nb-NO" sz="1600" dirty="0" smtClean="0">
                <a:solidFill>
                  <a:schemeClr val="tx1">
                    <a:lumMod val="95000"/>
                    <a:lumOff val="5000"/>
                  </a:schemeClr>
                </a:solidFill>
              </a:rPr>
              <a:t>Selv om undersøkelsen er lagt på nett, må utstyret elevene skal bruke til å gjennomføre undersøkelsen med, oppfylle noen tekniske krav</a:t>
            </a:r>
          </a:p>
          <a:p>
            <a:pPr marL="742950" lvl="1" indent="-285750">
              <a:buFont typeface="Arial" panose="020B0604020202020204" pitchFamily="34" charset="0"/>
              <a:buChar char="•"/>
            </a:pPr>
            <a:r>
              <a:rPr lang="nb-NO" sz="1600" dirty="0" smtClean="0">
                <a:solidFill>
                  <a:schemeClr val="tx1">
                    <a:lumMod val="95000"/>
                    <a:lumOff val="5000"/>
                  </a:schemeClr>
                </a:solidFill>
              </a:rPr>
              <a:t>På informasjonssiden vår</a:t>
            </a:r>
            <a:r>
              <a:rPr lang="nb-NO" sz="1600" dirty="0">
                <a:solidFill>
                  <a:schemeClr val="tx1">
                    <a:lumMod val="95000"/>
                    <a:lumOff val="5000"/>
                  </a:schemeClr>
                </a:solidFill>
              </a:rPr>
              <a:t> </a:t>
            </a:r>
            <a:r>
              <a:rPr lang="nb-NO" sz="1600" dirty="0" smtClean="0">
                <a:solidFill>
                  <a:schemeClr val="tx1">
                    <a:lumMod val="95000"/>
                    <a:lumOff val="5000"/>
                  </a:schemeClr>
                </a:solidFill>
              </a:rPr>
              <a:t>er det lagt ut en manual som beskriver kravene og hva skolene må sjekke</a:t>
            </a:r>
          </a:p>
          <a:p>
            <a:pPr marL="742950" lvl="1" indent="-285750">
              <a:buFont typeface="Arial" panose="020B0604020202020204" pitchFamily="34" charset="0"/>
              <a:buChar char="•"/>
            </a:pPr>
            <a:r>
              <a:rPr lang="nb-NO" sz="1600" dirty="0" smtClean="0">
                <a:solidFill>
                  <a:schemeClr val="tx1">
                    <a:lumMod val="95000"/>
                    <a:lumOff val="5000"/>
                  </a:schemeClr>
                </a:solidFill>
              </a:rPr>
              <a:t>De skolene som oppdager at elevenes utstyr ikke oppfyller kravene bes om å ta kontakt med oss så fort som mulig</a:t>
            </a:r>
          </a:p>
          <a:p>
            <a:pPr marL="742950" lvl="1" indent="-285750">
              <a:buFont typeface="Arial" panose="020B0604020202020204" pitchFamily="34" charset="0"/>
              <a:buChar char="•"/>
            </a:pPr>
            <a:r>
              <a:rPr lang="nb-NO" sz="1600" dirty="0" smtClean="0">
                <a:solidFill>
                  <a:schemeClr val="tx1">
                    <a:lumMod val="95000"/>
                    <a:lumOff val="5000"/>
                  </a:schemeClr>
                </a:solidFill>
              </a:rPr>
              <a:t>Skoler som kun bruker nettbrett/</a:t>
            </a:r>
            <a:r>
              <a:rPr lang="nb-NO" sz="1600" dirty="0" err="1" smtClean="0">
                <a:solidFill>
                  <a:schemeClr val="tx1">
                    <a:lumMod val="95000"/>
                    <a:lumOff val="5000"/>
                  </a:schemeClr>
                </a:solidFill>
              </a:rPr>
              <a:t>iPad</a:t>
            </a:r>
            <a:r>
              <a:rPr lang="nb-NO" sz="1600" dirty="0" smtClean="0">
                <a:solidFill>
                  <a:schemeClr val="tx1">
                    <a:lumMod val="95000"/>
                    <a:lumOff val="5000"/>
                  </a:schemeClr>
                </a:solidFill>
              </a:rPr>
              <a:t> – vi tar kontakt med dere</a:t>
            </a:r>
            <a:r>
              <a:rPr lang="nb-NO" dirty="0" smtClean="0">
                <a:solidFill>
                  <a:schemeClr val="tx1">
                    <a:lumMod val="95000"/>
                    <a:lumOff val="5000"/>
                  </a:schemeClr>
                </a:solidFill>
              </a:rPr>
              <a:t> </a:t>
            </a:r>
          </a:p>
          <a:p>
            <a:pPr marL="742950" lvl="1" indent="-285750">
              <a:lnSpc>
                <a:spcPct val="150000"/>
              </a:lnSpc>
              <a:buFont typeface="Arial" panose="020B0604020202020204" pitchFamily="34" charset="0"/>
              <a:buChar char="•"/>
            </a:pPr>
            <a:endParaRPr lang="nb-NO" sz="2000" dirty="0" smtClean="0"/>
          </a:p>
        </p:txBody>
      </p:sp>
    </p:spTree>
    <p:extLst>
      <p:ext uri="{BB962C8B-B14F-4D97-AF65-F5344CB8AC3E}">
        <p14:creationId xmlns:p14="http://schemas.microsoft.com/office/powerpoint/2010/main" val="271931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295465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dirty="0" smtClean="0">
                <a:solidFill>
                  <a:schemeClr val="bg1">
                    <a:lumMod val="50000"/>
                  </a:schemeClr>
                </a:solidFill>
              </a:rPr>
              <a:t>Hvem underviser klassene i matematikk og naturfag?</a:t>
            </a:r>
          </a:p>
          <a:p>
            <a:pPr marL="285750" indent="-285750">
              <a:lnSpc>
                <a:spcPct val="150000"/>
              </a:lnSpc>
              <a:buFont typeface="Arial" panose="020B0604020202020204" pitchFamily="34" charset="0"/>
              <a:buChar char="•"/>
            </a:pPr>
            <a:r>
              <a:rPr lang="nb-NO" sz="2000" dirty="0" smtClean="0">
                <a:solidFill>
                  <a:schemeClr val="bg1">
                    <a:lumMod val="50000"/>
                  </a:schemeClr>
                </a:solidFill>
              </a:rPr>
              <a:t>Eksklusjon av elever</a:t>
            </a:r>
          </a:p>
          <a:p>
            <a:pPr marL="285750" indent="-285750">
              <a:lnSpc>
                <a:spcPct val="150000"/>
              </a:lnSpc>
              <a:buFont typeface="Arial" panose="020B0604020202020204" pitchFamily="34" charset="0"/>
              <a:buChar char="•"/>
            </a:pPr>
            <a:r>
              <a:rPr lang="nb-NO" sz="2000" dirty="0">
                <a:solidFill>
                  <a:schemeClr val="bg1">
                    <a:lumMod val="50000"/>
                  </a:schemeClr>
                </a:solidFill>
              </a:rPr>
              <a:t>Sjekk av teknisk utstyr</a:t>
            </a:r>
          </a:p>
          <a:p>
            <a:pPr marL="285750" indent="-285750">
              <a:lnSpc>
                <a:spcPct val="150000"/>
              </a:lnSpc>
              <a:buFont typeface="Arial" panose="020B0604020202020204" pitchFamily="34" charset="0"/>
              <a:buChar char="•"/>
            </a:pPr>
            <a:r>
              <a:rPr lang="nb-NO" sz="2000" b="1" dirty="0" smtClean="0"/>
              <a:t>Dato for gjennomføring av undersøkelsen</a:t>
            </a:r>
          </a:p>
          <a:p>
            <a:pPr marL="742950" lvl="1" indent="-285750">
              <a:buFont typeface="Arial" panose="020B0604020202020204" pitchFamily="34" charset="0"/>
              <a:buChar char="•"/>
            </a:pPr>
            <a:r>
              <a:rPr lang="nb-NO" dirty="0" smtClean="0"/>
              <a:t>Vi sender dere e-post om valgt dato for undersøkelsen rundt midten av november</a:t>
            </a:r>
          </a:p>
        </p:txBody>
      </p:sp>
    </p:spTree>
    <p:extLst>
      <p:ext uri="{BB962C8B-B14F-4D97-AF65-F5344CB8AC3E}">
        <p14:creationId xmlns:p14="http://schemas.microsoft.com/office/powerpoint/2010/main" val="26830952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369331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dirty="0" smtClean="0">
                <a:solidFill>
                  <a:schemeClr val="bg1">
                    <a:lumMod val="50000"/>
                  </a:schemeClr>
                </a:solidFill>
              </a:rPr>
              <a:t>Hvem underviser klassene i matematikk og naturfag?</a:t>
            </a:r>
          </a:p>
          <a:p>
            <a:pPr marL="285750" indent="-285750">
              <a:lnSpc>
                <a:spcPct val="150000"/>
              </a:lnSpc>
              <a:buFont typeface="Arial" panose="020B0604020202020204" pitchFamily="34" charset="0"/>
              <a:buChar char="•"/>
            </a:pPr>
            <a:r>
              <a:rPr lang="nb-NO" sz="2000" dirty="0" smtClean="0">
                <a:solidFill>
                  <a:schemeClr val="bg1">
                    <a:lumMod val="50000"/>
                  </a:schemeClr>
                </a:solidFill>
              </a:rPr>
              <a:t>Eksklusjon av elever</a:t>
            </a:r>
          </a:p>
          <a:p>
            <a:pPr marL="285750" indent="-285750">
              <a:lnSpc>
                <a:spcPct val="150000"/>
              </a:lnSpc>
              <a:buFont typeface="Arial" panose="020B0604020202020204" pitchFamily="34" charset="0"/>
              <a:buChar char="•"/>
            </a:pPr>
            <a:r>
              <a:rPr lang="nb-NO" sz="2000" dirty="0">
                <a:solidFill>
                  <a:schemeClr val="bg1">
                    <a:lumMod val="50000"/>
                  </a:schemeClr>
                </a:solidFill>
              </a:rPr>
              <a:t>Sjekk av teknisk utstyr</a:t>
            </a:r>
          </a:p>
          <a:p>
            <a:pPr marL="285750" indent="-285750">
              <a:lnSpc>
                <a:spcPct val="150000"/>
              </a:lnSpc>
              <a:buFont typeface="Arial" panose="020B0604020202020204" pitchFamily="34" charset="0"/>
              <a:buChar char="•"/>
            </a:pPr>
            <a:r>
              <a:rPr lang="nb-NO" sz="2000" dirty="0" smtClean="0">
                <a:solidFill>
                  <a:schemeClr val="bg1">
                    <a:lumMod val="50000"/>
                  </a:schemeClr>
                </a:solidFill>
              </a:rPr>
              <a:t>Dato for gjennomføring av undersøkelsen</a:t>
            </a:r>
          </a:p>
          <a:p>
            <a:pPr marL="285750" indent="-285750">
              <a:lnSpc>
                <a:spcPct val="150000"/>
              </a:lnSpc>
              <a:buFont typeface="Arial" panose="020B0604020202020204" pitchFamily="34" charset="0"/>
              <a:buChar char="•"/>
            </a:pPr>
            <a:r>
              <a:rPr lang="nb-NO" sz="2000" b="1" dirty="0" smtClean="0"/>
              <a:t>Utsending av materiell</a:t>
            </a:r>
          </a:p>
          <a:p>
            <a:pPr marL="742950" lvl="1" indent="-285750">
              <a:buFont typeface="Arial" panose="020B0604020202020204" pitchFamily="34" charset="0"/>
              <a:buChar char="•"/>
            </a:pPr>
            <a:r>
              <a:rPr lang="nb-NO" dirty="0" smtClean="0"/>
              <a:t>Vi sender ut i slutten av februar</a:t>
            </a:r>
          </a:p>
          <a:p>
            <a:pPr marL="742950" lvl="1" indent="-285750">
              <a:buFont typeface="Arial" panose="020B0604020202020204" pitchFamily="34" charset="0"/>
              <a:buChar char="•"/>
            </a:pPr>
            <a:r>
              <a:rPr lang="nb-NO" dirty="0" smtClean="0"/>
              <a:t>Skolekontakten </a:t>
            </a:r>
            <a:r>
              <a:rPr lang="nb-NO" dirty="0"/>
              <a:t>får </a:t>
            </a:r>
            <a:r>
              <a:rPr lang="nb-NO" dirty="0" smtClean="0"/>
              <a:t>hentemelding på mobil</a:t>
            </a:r>
          </a:p>
          <a:p>
            <a:pPr marL="742950" lvl="1" indent="-285750">
              <a:buFont typeface="Arial" panose="020B0604020202020204" pitchFamily="34" charset="0"/>
              <a:buChar char="•"/>
            </a:pPr>
            <a:r>
              <a:rPr lang="nb-NO" dirty="0" smtClean="0"/>
              <a:t>Pakken må hentes fra nærmeste postutleveringssted</a:t>
            </a:r>
          </a:p>
        </p:txBody>
      </p:sp>
    </p:spTree>
    <p:extLst>
      <p:ext uri="{BB962C8B-B14F-4D97-AF65-F5344CB8AC3E}">
        <p14:creationId xmlns:p14="http://schemas.microsoft.com/office/powerpoint/2010/main" val="1775104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836712"/>
            <a:ext cx="6480720" cy="461665"/>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pPr algn="ctr"/>
            <a:r>
              <a:rPr lang="nb-NO" dirty="0" smtClean="0"/>
              <a:t>Hva skjer videre nå?</a:t>
            </a:r>
            <a:endParaRPr lang="nb-NO" dirty="0"/>
          </a:p>
        </p:txBody>
      </p:sp>
      <p:sp>
        <p:nvSpPr>
          <p:cNvPr id="3" name="TextBox 2"/>
          <p:cNvSpPr txBox="1"/>
          <p:nvPr/>
        </p:nvSpPr>
        <p:spPr>
          <a:xfrm>
            <a:off x="1647711" y="2060848"/>
            <a:ext cx="6164649" cy="415498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smtClean="0">
                <a:solidFill>
                  <a:schemeClr val="bg1">
                    <a:lumMod val="50000"/>
                  </a:schemeClr>
                </a:solidFill>
              </a:rPr>
              <a:t>Trekning av to klasser per skole</a:t>
            </a:r>
          </a:p>
          <a:p>
            <a:pPr marL="285750" indent="-285750">
              <a:lnSpc>
                <a:spcPct val="150000"/>
              </a:lnSpc>
              <a:buFont typeface="Arial" panose="020B0604020202020204" pitchFamily="34" charset="0"/>
              <a:buChar char="•"/>
            </a:pPr>
            <a:r>
              <a:rPr lang="nb-NO" sz="2000" dirty="0" smtClean="0">
                <a:solidFill>
                  <a:schemeClr val="bg1">
                    <a:lumMod val="50000"/>
                  </a:schemeClr>
                </a:solidFill>
              </a:rPr>
              <a:t>Hvem underviser klassene i matematikk og naturfag?</a:t>
            </a:r>
          </a:p>
          <a:p>
            <a:pPr marL="285750" indent="-285750">
              <a:lnSpc>
                <a:spcPct val="150000"/>
              </a:lnSpc>
              <a:buFont typeface="Arial" panose="020B0604020202020204" pitchFamily="34" charset="0"/>
              <a:buChar char="•"/>
            </a:pPr>
            <a:r>
              <a:rPr lang="nb-NO" sz="2000" dirty="0" smtClean="0">
                <a:solidFill>
                  <a:schemeClr val="bg1">
                    <a:lumMod val="50000"/>
                  </a:schemeClr>
                </a:solidFill>
              </a:rPr>
              <a:t>Eksklusjon av elever</a:t>
            </a:r>
          </a:p>
          <a:p>
            <a:pPr marL="285750" indent="-285750">
              <a:lnSpc>
                <a:spcPct val="150000"/>
              </a:lnSpc>
              <a:buFont typeface="Arial" panose="020B0604020202020204" pitchFamily="34" charset="0"/>
              <a:buChar char="•"/>
            </a:pPr>
            <a:r>
              <a:rPr lang="nb-NO" sz="2000" dirty="0">
                <a:solidFill>
                  <a:schemeClr val="bg1">
                    <a:lumMod val="50000"/>
                  </a:schemeClr>
                </a:solidFill>
              </a:rPr>
              <a:t>Sjekk av teknisk utstyr</a:t>
            </a:r>
          </a:p>
          <a:p>
            <a:pPr marL="285750" indent="-285750">
              <a:lnSpc>
                <a:spcPct val="150000"/>
              </a:lnSpc>
              <a:buFont typeface="Arial" panose="020B0604020202020204" pitchFamily="34" charset="0"/>
              <a:buChar char="•"/>
            </a:pPr>
            <a:r>
              <a:rPr lang="nb-NO" sz="2000" dirty="0" smtClean="0">
                <a:solidFill>
                  <a:schemeClr val="bg1">
                    <a:lumMod val="50000"/>
                  </a:schemeClr>
                </a:solidFill>
              </a:rPr>
              <a:t>Dato for gjennomføring av undersøkelsen</a:t>
            </a:r>
          </a:p>
          <a:p>
            <a:pPr marL="285750" indent="-285750">
              <a:lnSpc>
                <a:spcPct val="150000"/>
              </a:lnSpc>
              <a:buFont typeface="Arial" panose="020B0604020202020204" pitchFamily="34" charset="0"/>
              <a:buChar char="•"/>
            </a:pPr>
            <a:r>
              <a:rPr lang="nb-NO" sz="2000" dirty="0" smtClean="0">
                <a:solidFill>
                  <a:schemeClr val="bg1">
                    <a:lumMod val="50000"/>
                  </a:schemeClr>
                </a:solidFill>
              </a:rPr>
              <a:t>Utsending av materiell</a:t>
            </a:r>
          </a:p>
          <a:p>
            <a:pPr marL="285750" indent="-285750">
              <a:lnSpc>
                <a:spcPct val="150000"/>
              </a:lnSpc>
              <a:buFont typeface="Arial" panose="020B0604020202020204" pitchFamily="34" charset="0"/>
              <a:buChar char="•"/>
            </a:pPr>
            <a:r>
              <a:rPr lang="nb-NO" sz="2000" b="1" dirty="0" err="1" smtClean="0"/>
              <a:t>Webinar</a:t>
            </a:r>
            <a:r>
              <a:rPr lang="nb-NO" sz="2000" b="1" dirty="0" smtClean="0"/>
              <a:t> 2 – om gjennomføring av undersøkelsen</a:t>
            </a:r>
          </a:p>
          <a:p>
            <a:pPr marL="742950" lvl="1" indent="-285750">
              <a:buFont typeface="Arial" panose="020B0604020202020204" pitchFamily="34" charset="0"/>
              <a:buChar char="•"/>
            </a:pPr>
            <a:r>
              <a:rPr lang="nb-NO" dirty="0" smtClean="0"/>
              <a:t>Praktisk informasjon om hvordan gjennomføre undersøkelsen på skolen</a:t>
            </a:r>
          </a:p>
          <a:p>
            <a:pPr marL="742950" lvl="1" indent="-285750">
              <a:buFont typeface="Arial" panose="020B0604020202020204" pitchFamily="34" charset="0"/>
              <a:buChar char="•"/>
            </a:pPr>
            <a:r>
              <a:rPr lang="nb-NO" dirty="0" smtClean="0"/>
              <a:t>Settes opp i uke 9 og 10: 2. og 9. mars, kl. 14.00</a:t>
            </a:r>
            <a:endParaRPr lang="nb-NO" dirty="0"/>
          </a:p>
        </p:txBody>
      </p:sp>
    </p:spTree>
    <p:extLst>
      <p:ext uri="{BB962C8B-B14F-4D97-AF65-F5344CB8AC3E}">
        <p14:creationId xmlns:p14="http://schemas.microsoft.com/office/powerpoint/2010/main" val="3376751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755576" y="764704"/>
            <a:ext cx="769620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nb-NO" kern="0" dirty="0" smtClean="0">
                <a:solidFill>
                  <a:srgbClr val="000000"/>
                </a:solidFill>
                <a:latin typeface="Arial"/>
              </a:rPr>
              <a:t>Det første som skjer:</a:t>
            </a:r>
            <a:endParaRPr kumimoji="0" lang="nb-NO" sz="2800" b="1" i="0" u="none" strike="noStrike" kern="0" cap="none" spc="0" normalizeH="0" baseline="0" noProof="0" dirty="0">
              <a:ln>
                <a:noFill/>
              </a:ln>
              <a:solidFill>
                <a:srgbClr val="000000"/>
              </a:solidFill>
              <a:effectLst/>
              <a:uLnTx/>
              <a:uFillTx/>
              <a:latin typeface="Arial"/>
            </a:endParaRPr>
          </a:p>
        </p:txBody>
      </p:sp>
      <p:sp>
        <p:nvSpPr>
          <p:cNvPr id="4" name="TextBox 3"/>
          <p:cNvSpPr txBox="1"/>
          <p:nvPr/>
        </p:nvSpPr>
        <p:spPr>
          <a:xfrm>
            <a:off x="1187624" y="1700808"/>
            <a:ext cx="7128792" cy="3416320"/>
          </a:xfrm>
          <a:prstGeom prst="rect">
            <a:avLst/>
          </a:prstGeom>
          <a:noFill/>
        </p:spPr>
        <p:txBody>
          <a:bodyPr wrap="square" rtlCol="0">
            <a:spAutoFit/>
          </a:bodyPr>
          <a:lstStyle/>
          <a:p>
            <a:pPr marL="285750" indent="-285750">
              <a:buFont typeface="Arial" panose="020B0604020202020204" pitchFamily="34" charset="0"/>
              <a:buChar char="•"/>
            </a:pPr>
            <a:r>
              <a:rPr lang="nb-NO" b="1" dirty="0" smtClean="0">
                <a:solidFill>
                  <a:srgbClr val="000000"/>
                </a:solidFill>
                <a:latin typeface="Arial"/>
              </a:rPr>
              <a:t>Vi tar kontakt med dere i midten av november og forteller hvilke klasser som skal delta</a:t>
            </a:r>
          </a:p>
          <a:p>
            <a:endParaRPr lang="nb-NO" b="1" dirty="0" smtClean="0">
              <a:solidFill>
                <a:srgbClr val="000000"/>
              </a:solidFill>
              <a:latin typeface="Arial"/>
            </a:endParaRPr>
          </a:p>
          <a:p>
            <a:r>
              <a:rPr lang="nb-NO" b="1" dirty="0" smtClean="0">
                <a:solidFill>
                  <a:srgbClr val="000000"/>
                </a:solidFill>
                <a:latin typeface="Arial"/>
              </a:rPr>
              <a:t>Når dere har mottatt beskjed om hvilke klasser som skal delta:</a:t>
            </a:r>
          </a:p>
          <a:p>
            <a:endParaRPr lang="nb-NO" b="1" dirty="0" smtClean="0">
              <a:solidFill>
                <a:srgbClr val="000000"/>
              </a:solidFill>
              <a:latin typeface="Arial"/>
            </a:endParaRPr>
          </a:p>
          <a:p>
            <a:pPr marL="285750" indent="-285750">
              <a:buFont typeface="Arial" panose="020B0604020202020204" pitchFamily="34" charset="0"/>
              <a:buChar char="•"/>
            </a:pPr>
            <a:r>
              <a:rPr lang="nb-NO" b="1" dirty="0" smtClean="0">
                <a:solidFill>
                  <a:srgbClr val="000000"/>
                </a:solidFill>
                <a:latin typeface="Arial"/>
              </a:rPr>
              <a:t>Dere sender tilbake til oss initialene til klassens/klassenes matematikk-  og naturfaglærer(e)</a:t>
            </a:r>
          </a:p>
          <a:p>
            <a:pPr marL="285750" indent="-285750">
              <a:buFont typeface="Arial" panose="020B0604020202020204" pitchFamily="34" charset="0"/>
              <a:buChar char="•"/>
            </a:pPr>
            <a:endParaRPr lang="nb-NO" b="1" dirty="0" smtClean="0">
              <a:solidFill>
                <a:srgbClr val="000000"/>
              </a:solidFill>
              <a:latin typeface="Arial"/>
            </a:endParaRPr>
          </a:p>
          <a:p>
            <a:pPr marL="285750" indent="-285750">
              <a:buFont typeface="Arial" panose="020B0604020202020204" pitchFamily="34" charset="0"/>
              <a:buChar char="•"/>
            </a:pPr>
            <a:r>
              <a:rPr lang="nb-NO" b="1" dirty="0" smtClean="0">
                <a:solidFill>
                  <a:srgbClr val="000000"/>
                </a:solidFill>
                <a:latin typeface="Arial"/>
              </a:rPr>
              <a:t>Dere angir hvilke elever som skal ekskluderes</a:t>
            </a:r>
            <a:endParaRPr lang="nb-NO" dirty="0" smtClean="0">
              <a:solidFill>
                <a:srgbClr val="000000"/>
              </a:solidFill>
              <a:latin typeface="Arial"/>
            </a:endParaRPr>
          </a:p>
          <a:p>
            <a:pPr marL="742950" lvl="1" indent="-285750">
              <a:buFont typeface="Arial" panose="020B0604020202020204" pitchFamily="34" charset="0"/>
              <a:buChar char="•"/>
            </a:pPr>
            <a:r>
              <a:rPr lang="nb-NO" dirty="0" smtClean="0">
                <a:solidFill>
                  <a:srgbClr val="000000"/>
                </a:solidFill>
                <a:latin typeface="Arial"/>
              </a:rPr>
              <a:t>NB! Dere vil få en instruks som beskriver hvordan disse opplysningene skal formidles til oss slik at vi ivaretar elevenes personvern på best mulig måte.</a:t>
            </a:r>
          </a:p>
        </p:txBody>
      </p:sp>
      <p:sp>
        <p:nvSpPr>
          <p:cNvPr id="5" name="TextBox 4"/>
          <p:cNvSpPr txBox="1"/>
          <p:nvPr/>
        </p:nvSpPr>
        <p:spPr>
          <a:xfrm>
            <a:off x="1802268" y="5301208"/>
            <a:ext cx="5602816" cy="584775"/>
          </a:xfrm>
          <a:prstGeom prst="rect">
            <a:avLst/>
          </a:prstGeom>
          <a:solidFill>
            <a:srgbClr val="F79646">
              <a:lumMod val="60000"/>
              <a:lumOff val="40000"/>
            </a:srgbClr>
          </a:solidFill>
          <a:ln>
            <a:solidFill>
              <a:srgbClr val="F79646"/>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dirty="0" smtClean="0">
                <a:ln>
                  <a:noFill/>
                </a:ln>
                <a:solidFill>
                  <a:prstClr val="black"/>
                </a:solidFill>
                <a:effectLst/>
                <a:uLnTx/>
                <a:uFillTx/>
              </a:rPr>
              <a:t>Husk </a:t>
            </a:r>
            <a:r>
              <a:rPr kumimoji="0" lang="nb-NO" sz="1600" b="0" i="0" u="none" strike="noStrike" kern="0" cap="none" spc="0" normalizeH="0" baseline="0" noProof="0" dirty="0" smtClean="0">
                <a:ln>
                  <a:noFill/>
                </a:ln>
                <a:solidFill>
                  <a:prstClr val="black"/>
                </a:solidFill>
                <a:effectLst/>
                <a:uLnTx/>
                <a:uFillTx/>
                <a:hlinkClick r:id="rId3"/>
              </a:rPr>
              <a:t>informasjonssiden </a:t>
            </a:r>
            <a:r>
              <a:rPr kumimoji="0" lang="nb-NO" sz="1600" b="0" i="0" u="none" strike="noStrike" kern="0" cap="none" spc="0" normalizeH="0" baseline="0" noProof="0" dirty="0">
                <a:ln>
                  <a:noFill/>
                </a:ln>
                <a:solidFill>
                  <a:prstClr val="black"/>
                </a:solidFill>
                <a:effectLst/>
                <a:uLnTx/>
                <a:uFillTx/>
                <a:hlinkClick r:id="rId3"/>
              </a:rPr>
              <a:t>på nett</a:t>
            </a:r>
            <a:r>
              <a:rPr kumimoji="0" lang="nb-NO" sz="1600" b="0" i="0" u="none" strike="noStrike" kern="0" cap="none" spc="0" normalizeH="0" baseline="0" noProof="0" dirty="0">
                <a:ln>
                  <a:noFill/>
                </a:ln>
                <a:solidFill>
                  <a:prstClr val="black"/>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dirty="0">
                <a:ln>
                  <a:noFill/>
                </a:ln>
                <a:solidFill>
                  <a:prstClr val="black"/>
                </a:solidFill>
                <a:effectLst/>
                <a:uLnTx/>
                <a:uFillTx/>
              </a:rPr>
              <a:t>Her finner du oppdatert informasjon og nedlastbare dokumenter.</a:t>
            </a:r>
          </a:p>
        </p:txBody>
      </p:sp>
    </p:spTree>
    <p:extLst>
      <p:ext uri="{BB962C8B-B14F-4D97-AF65-F5344CB8AC3E}">
        <p14:creationId xmlns:p14="http://schemas.microsoft.com/office/powerpoint/2010/main" val="104125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348880"/>
            <a:ext cx="8229600" cy="2376264"/>
          </a:xfrm>
        </p:spPr>
        <p:txBody>
          <a:bodyPr>
            <a:normAutofit/>
          </a:bodyPr>
          <a:lstStyle/>
          <a:p>
            <a:r>
              <a:rPr lang="nb-NO" dirty="0" smtClean="0"/>
              <a:t>Kontaktinformasjon</a:t>
            </a:r>
            <a:br>
              <a:rPr lang="nb-NO" dirty="0" smtClean="0"/>
            </a:br>
            <a:r>
              <a:rPr lang="nb-NO" dirty="0" smtClean="0"/>
              <a:t>mobil: 920 38 504</a:t>
            </a:r>
            <a:br>
              <a:rPr lang="nb-NO" dirty="0" smtClean="0"/>
            </a:br>
            <a:r>
              <a:rPr lang="nb-NO" dirty="0" smtClean="0"/>
              <a:t>epost: timss-post@ils.uio.no</a:t>
            </a:r>
            <a:endParaRPr lang="nb-NO" dirty="0"/>
          </a:p>
        </p:txBody>
      </p:sp>
    </p:spTree>
    <p:extLst>
      <p:ext uri="{BB962C8B-B14F-4D97-AF65-F5344CB8AC3E}">
        <p14:creationId xmlns:p14="http://schemas.microsoft.com/office/powerpoint/2010/main" val="2730077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2420888"/>
            <a:ext cx="6120680" cy="1446550"/>
          </a:xfrm>
          <a:prstGeom prst="rect">
            <a:avLst/>
          </a:prstGeom>
          <a:noFill/>
        </p:spPr>
        <p:txBody>
          <a:bodyPr wrap="square" rtlCol="0">
            <a:spAutoFit/>
          </a:bodyPr>
          <a:lstStyle/>
          <a:p>
            <a:r>
              <a:rPr lang="nb-NO" dirty="0">
                <a:solidFill>
                  <a:srgbClr val="000000"/>
                </a:solidFill>
                <a:latin typeface="Arial"/>
              </a:rPr>
              <a:t>Tid til spørsmål og svar – </a:t>
            </a:r>
            <a:r>
              <a:rPr lang="nb-NO" sz="8800" b="1" dirty="0">
                <a:solidFill>
                  <a:srgbClr val="000000"/>
                </a:solidFill>
                <a:latin typeface="Arial"/>
              </a:rPr>
              <a:t>Q&amp;A</a:t>
            </a:r>
          </a:p>
        </p:txBody>
      </p:sp>
    </p:spTree>
    <p:extLst>
      <p:ext uri="{BB962C8B-B14F-4D97-AF65-F5344CB8AC3E}">
        <p14:creationId xmlns:p14="http://schemas.microsoft.com/office/powerpoint/2010/main" val="1621076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uv-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20665</TotalTime>
  <Words>2825</Words>
  <Application>Microsoft Office PowerPoint</Application>
  <PresentationFormat>On-screen Show (4:3)</PresentationFormat>
  <Paragraphs>384</Paragraphs>
  <Slides>25</Slides>
  <Notes>23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25</vt:i4>
      </vt:variant>
    </vt:vector>
  </HeadingPairs>
  <TitlesOfParts>
    <vt:vector size="35" baseType="lpstr">
      <vt:lpstr>Arial</vt:lpstr>
      <vt:lpstr>Avenir</vt:lpstr>
      <vt:lpstr>Calibri</vt:lpstr>
      <vt:lpstr>Times New Roman</vt:lpstr>
      <vt:lpstr>Wingdings</vt:lpstr>
      <vt:lpstr>ヒラギノ角ゴ Pro W3</vt:lpstr>
      <vt:lpstr>uv-3</vt:lpstr>
      <vt:lpstr>1_Office Theme</vt:lpstr>
      <vt:lpstr>3_Office Theme</vt:lpstr>
      <vt:lpstr>Office Theme</vt:lpstr>
      <vt:lpstr>PowerPoint Presentation</vt:lpstr>
      <vt:lpstr>PowerPoint Presentation</vt:lpstr>
      <vt:lpstr>PowerPoint Presentation</vt:lpstr>
      <vt:lpstr>Deltakelse i TIMSS 2023</vt:lpstr>
      <vt:lpstr>PowerPoint Presentation</vt:lpstr>
      <vt:lpstr>Tidligere spørreskjemaer</vt:lpstr>
      <vt:lpstr>PowerPoint Presentation</vt:lpstr>
      <vt:lpstr>PowerPoint Presentation</vt:lpstr>
      <vt:lpstr>PowerPoint Presentation</vt:lpstr>
      <vt:lpstr>PowerPoint Presentation</vt:lpstr>
      <vt:lpstr>Innblikk i programmet som elevene skal bruke</vt:lpstr>
      <vt:lpstr>PowerPoint Presentation</vt:lpstr>
      <vt:lpstr>Den som er satt opp som skolekontakt får tilgang til hele programmet</vt:lpstr>
      <vt:lpstr>Tidsbruk, gjennomføring for elevene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Kontaktinformasjon mobil: 920 38 504 epost: timss-post@ils.uio.no</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Resultater PISA 2012</dc:title>
  <dc:creator>Marit Kjærnsli</dc:creator>
  <cp:lastModifiedBy>NN</cp:lastModifiedBy>
  <cp:revision>976</cp:revision>
  <cp:lastPrinted>2018-03-01T11:28:14Z</cp:lastPrinted>
  <dcterms:created xsi:type="dcterms:W3CDTF">2013-10-30T10:14:54Z</dcterms:created>
  <dcterms:modified xsi:type="dcterms:W3CDTF">2022-10-11T09:25:31Z</dcterms:modified>
</cp:coreProperties>
</file>