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12"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76" r:id="rId11"/>
    <p:sldId id="267" r:id="rId12"/>
    <p:sldId id="268" r:id="rId13"/>
    <p:sldId id="269" r:id="rId14"/>
    <p:sldId id="270" r:id="rId15"/>
    <p:sldId id="271" r:id="rId16"/>
    <p:sldId id="272" r:id="rId17"/>
    <p:sldId id="275" r:id="rId18"/>
    <p:sldId id="277" r:id="rId19"/>
    <p:sldId id="278" r:id="rId20"/>
    <p:sldId id="27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3b7ea0b886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3b7ea0b886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380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3b7ea0b886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3b7ea0b886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50">
                <a:solidFill>
                  <a:schemeClr val="dk1"/>
                </a:solidFill>
              </a:rPr>
              <a:t>These are NOT stable teacher/teaching traits, but contextualized local adaptive professional behaviours </a:t>
            </a:r>
            <a:endParaRPr>
              <a:solidFill>
                <a:schemeClr val="dk1"/>
              </a:solidFill>
            </a:endParaRPr>
          </a:p>
          <a:p>
            <a:pPr marL="0" lvl="0" indent="0" algn="l" rtl="0">
              <a:spcBef>
                <a:spcPts val="38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e2105f636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2105f636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50">
                <a:solidFill>
                  <a:schemeClr val="dk1"/>
                </a:solidFill>
              </a:rPr>
              <a:t>#3 Validity without validity should actually be Validity without many of the validity coefficients (sources of evidence) typically understood to comprise a robust case for validity. Here the most important “type of validity” may be content, face validity, use or adoption, and above all, utility.</a:t>
            </a:r>
            <a:endParaRPr sz="1350">
              <a:solidFill>
                <a:schemeClr val="dk1"/>
              </a:solidFill>
            </a:endParaRPr>
          </a:p>
          <a:p>
            <a:pPr marL="0" lvl="0" indent="0" algn="l" rtl="0">
              <a:lnSpc>
                <a:spcPct val="115000"/>
              </a:lnSpc>
              <a:spcBef>
                <a:spcPts val="3800"/>
              </a:spcBef>
              <a:spcAft>
                <a:spcPts val="3800"/>
              </a:spcAft>
              <a:buNone/>
            </a:pPr>
            <a:r>
              <a:rPr lang="en" sz="1350">
                <a:solidFill>
                  <a:schemeClr val="dk1"/>
                </a:solidFill>
              </a:rPr>
              <a:t>High attenuation results in low predictive and concurrent “validity” coefficients. </a:t>
            </a:r>
            <a:r>
              <a:rPr lang="en" b="1">
                <a:solidFill>
                  <a:schemeClr val="dk1"/>
                </a:solidFill>
              </a:rPr>
              <a:t> </a:t>
            </a:r>
            <a:r>
              <a:rPr lang="en" sz="1350">
                <a:solidFill>
                  <a:schemeClr val="dk1"/>
                </a:solidFill>
              </a:rPr>
              <a:t>For “Factorial validity” We are NOT trying to do dimension reduction. The 11/13/23 items/dimensions are the ones we want to measure and make inferences about.</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3b7ea0b886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3b7ea0b886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We keep asking the wrong questions about observation protocols. Where can they be most useful/valuable?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e2105f636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e2105f636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a:solidFill>
                  <a:srgbClr val="595959"/>
                </a:solidFill>
                <a:latin typeface="Times New Roman"/>
                <a:ea typeface="Times New Roman"/>
                <a:cs typeface="Times New Roman"/>
                <a:sym typeface="Times New Roman"/>
              </a:rPr>
              <a:t>Perhaps we would do better if we thought of observation rubrics as expert-mediated formative classroom assessments (after all, well…these are assessments that take place in the classroom and they are clearly most valuable for formative uses?)</a:t>
            </a:r>
            <a:endParaRPr sz="1700">
              <a:solidFill>
                <a:srgbClr val="595959"/>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Clr>
                <a:schemeClr val="dk1"/>
              </a:buClr>
              <a:buSzPts val="1100"/>
              <a:buFont typeface="Arial"/>
              <a:buNone/>
            </a:pPr>
            <a:r>
              <a:rPr lang="en" sz="1700">
                <a:solidFill>
                  <a:srgbClr val="595959"/>
                </a:solidFill>
                <a:latin typeface="Times New Roman"/>
                <a:ea typeface="Times New Roman"/>
                <a:cs typeface="Times New Roman"/>
                <a:sym typeface="Times New Roman"/>
              </a:rPr>
              <a:t>Similar to classroom assessment of students? These are crucial tools for teachers. And a basic understanding of validity, measurement error, bias, etc is important /useful. But we wouldn’t ask teachers to show us the reliability of their classroom assessment…?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e2105f636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e2105f636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3b7ea0b88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3b7ea0b88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e2105f636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e2105f636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3b7ea0b88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3b7ea0b88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Precursors to inspectorate systems date back to the middle ages </a:t>
            </a:r>
            <a:endParaRPr/>
          </a:p>
          <a:p>
            <a:pPr marL="0" lvl="0" indent="0" algn="l" rtl="0">
              <a:spcBef>
                <a:spcPts val="0"/>
              </a:spcBef>
              <a:spcAft>
                <a:spcPts val="0"/>
              </a:spcAft>
              <a:buNone/>
            </a:pPr>
            <a:r>
              <a:rPr lang="en"/>
              <a:t>In class inspection exist since the first American schools (1600’s): Observations by leading citizens (and/or religious authorities)</a:t>
            </a:r>
            <a:endParaRPr/>
          </a:p>
          <a:p>
            <a:pPr marL="0" lvl="0" indent="0" algn="l" rtl="0">
              <a:spcBef>
                <a:spcPts val="0"/>
              </a:spcBef>
              <a:spcAft>
                <a:spcPts val="0"/>
              </a:spcAft>
              <a:buNone/>
            </a:pPr>
            <a:r>
              <a:rPr lang="en"/>
              <a:t>Formalized inspectorate systems grew in 19th Century Europe  France: Napoleon (1802, lyceums), Napoleon III (1852, all levels) </a:t>
            </a:r>
            <a:endParaRPr/>
          </a:p>
          <a:p>
            <a:pPr marL="0" lvl="0" indent="0" algn="l" rtl="0">
              <a:spcBef>
                <a:spcPts val="0"/>
              </a:spcBef>
              <a:spcAft>
                <a:spcPts val="0"/>
              </a:spcAft>
              <a:buNone/>
            </a:pPr>
            <a:r>
              <a:rPr lang="en"/>
              <a:t>England: Anglican church (1837), Queen Victoria (1876) Spain (1849), Prussia (1872)... etc</a:t>
            </a:r>
            <a:endParaRPr/>
          </a:p>
          <a:p>
            <a:pPr marL="0" lvl="0" indent="0" algn="l" rtl="0">
              <a:spcBef>
                <a:spcPts val="0"/>
              </a:spcBef>
              <a:spcAft>
                <a:spcPts val="0"/>
              </a:spcAft>
              <a:buNone/>
            </a:pPr>
            <a:endParaRPr/>
          </a:p>
          <a:p>
            <a:pPr marL="0" lvl="0" indent="0" algn="l" rtl="0">
              <a:spcBef>
                <a:spcPts val="0"/>
              </a:spcBef>
              <a:spcAft>
                <a:spcPts val="0"/>
              </a:spcAft>
              <a:buNone/>
            </a:pPr>
            <a:r>
              <a:rPr lang="en"/>
              <a:t>No earthly concern with reliability or validity. </a:t>
            </a:r>
            <a:r>
              <a:rPr lang="en">
                <a:solidFill>
                  <a:srgbClr val="595959"/>
                </a:solidFill>
              </a:rPr>
              <a:t>No medieval precursors to the generalizability coefficient that we are aware of</a:t>
            </a:r>
            <a:endParaRPr sz="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3b7ea0b88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3b7ea0b88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3b7ea0b886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3b7ea0b886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argument of the paper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3b7ea0b88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3b7ea0b88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chemeClr val="dk1"/>
                </a:solidFill>
              </a:rPr>
              <a:t>Despite the historical overview we just offered, the last 20 years have indeed seen unprecedented interest around the world in developing and extending use of standardized performance measures of teaching based on classroom observation.  This latest wave was unprecedented in its size, aims, and insertion (in the US) in mechanisms and policies of teacher accountability</a:t>
            </a:r>
            <a:endParaRPr sz="135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b7ea0b886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3b7ea0b886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595959"/>
              </a:buClr>
              <a:buSzPts val="1200"/>
              <a:buChar char="-"/>
            </a:pPr>
            <a:r>
              <a:rPr lang="en" sz="1800">
                <a:solidFill>
                  <a:srgbClr val="595959"/>
                </a:solidFill>
              </a:rPr>
              <a:t>The verdict is in, </a:t>
            </a:r>
            <a:r>
              <a:rPr lang="en" sz="1200">
                <a:solidFill>
                  <a:srgbClr val="595959"/>
                </a:solidFill>
              </a:rPr>
              <a:t>The MET study conclusively answered the question of whether all the money in the world can buy you a classroom observation system with appropriate reliability and validity (in the traditional psychometric sense): It cannot.</a:t>
            </a:r>
            <a:endParaRPr sz="120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800">
                <a:solidFill>
                  <a:srgbClr val="595959"/>
                </a:solidFill>
              </a:rPr>
              <a:t>from a traditional measurement perspective it does not look good for classroom observation protocols </a:t>
            </a:r>
            <a:endParaRPr sz="1200">
              <a:solidFill>
                <a:srgbClr val="595959"/>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3b7ea0b886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3b7ea0b886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3b7ea0b886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3b7ea0b886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539631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76525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490395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856058" y="3257550"/>
            <a:ext cx="7429500" cy="108585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062806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583036"/>
            <a:ext cx="7429501" cy="6453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910050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896708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06747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0913861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5551118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4451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705820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721998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000250"/>
            <a:ext cx="3657600"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000250"/>
            <a:ext cx="3657600"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53775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4557333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5/2/23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1342094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5/2/23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1617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457201"/>
            <a:ext cx="4457701" cy="38862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5/2/23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857587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799409" y="4412457"/>
            <a:ext cx="685800" cy="273844"/>
          </a:xfrm>
        </p:spPr>
        <p:txBody>
          <a:bodyPr/>
          <a:lstStyle/>
          <a:p>
            <a:fld id="{9334D819-9F07-4261-B09B-9E467E5D9002}" type="datetimeFigureOut">
              <a:rPr lang="en-US" smtClean="0"/>
              <a:pPr/>
              <a:t>5/2/23</a:t>
            </a:fld>
            <a:endParaRPr lang="en-US" dirty="0"/>
          </a:p>
        </p:txBody>
      </p:sp>
      <p:sp>
        <p:nvSpPr>
          <p:cNvPr id="6" name="Footer Placeholder 5"/>
          <p:cNvSpPr>
            <a:spLocks noGrp="1"/>
          </p:cNvSpPr>
          <p:nvPr>
            <p:ph type="ftr" sz="quarter" idx="11"/>
          </p:nvPr>
        </p:nvSpPr>
        <p:spPr>
          <a:xfrm>
            <a:off x="856059" y="4412457"/>
            <a:ext cx="3829050" cy="273844"/>
          </a:xfrm>
        </p:spPr>
        <p:txBody>
          <a:bodyPr/>
          <a:lstStyle/>
          <a:p>
            <a:endParaRPr lang="en-US" dirty="0"/>
          </a:p>
        </p:txBody>
      </p:sp>
      <p:sp>
        <p:nvSpPr>
          <p:cNvPr id="7" name="Slide Number Placeholder 6"/>
          <p:cNvSpPr>
            <a:spLocks noGrp="1"/>
          </p:cNvSpPr>
          <p:nvPr>
            <p:ph type="sldNum" sz="quarter" idx="12"/>
          </p:nvPr>
        </p:nvSpPr>
        <p:spPr>
          <a:xfrm>
            <a:off x="8056960" y="4412457"/>
            <a:ext cx="2419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182630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457200"/>
            <a:ext cx="7429499" cy="14287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9334D819-9F07-4261-B09B-9E467E5D9002}" type="datetimeFigureOut">
              <a:rPr lang="en-US" smtClean="0"/>
              <a:pPr/>
              <a:t>5/2/23</a:t>
            </a:fld>
            <a:endParaRPr lang="en-US" dirty="0"/>
          </a:p>
        </p:txBody>
      </p:sp>
      <p:sp>
        <p:nvSpPr>
          <p:cNvPr id="5" name="Footer Placeholder 4"/>
          <p:cNvSpPr>
            <a:spLocks noGrp="1"/>
          </p:cNvSpPr>
          <p:nvPr>
            <p:ph type="ftr" sz="quarter" idx="3"/>
          </p:nvPr>
        </p:nvSpPr>
        <p:spPr>
          <a:xfrm>
            <a:off x="856059" y="4412457"/>
            <a:ext cx="5657850" cy="273844"/>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24472729"/>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 id="2147484030" r:id="rId18"/>
  </p:sldLayoutIdLst>
  <p:hf sldNum="0" hdr="0" ftr="0" dt="0"/>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53"/>
        <p:cNvGrpSpPr/>
        <p:nvPr/>
      </p:nvGrpSpPr>
      <p:grpSpPr>
        <a:xfrm>
          <a:off x="0" y="0"/>
          <a:ext cx="0" cy="0"/>
          <a:chOff x="0" y="0"/>
          <a:chExt cx="0" cy="0"/>
        </a:xfrm>
      </p:grpSpPr>
      <p:pic>
        <p:nvPicPr>
          <p:cNvPr id="57" name="Picture 56">
            <a:extLst>
              <a:ext uri="{FF2B5EF4-FFF2-40B4-BE49-F238E27FC236}">
                <a16:creationId xmlns:a16="http://schemas.microsoft.com/office/drawing/2014/main" id="{8378E3A1-A463-54AD-B84A-412F9259E1AA}"/>
              </a:ext>
            </a:extLst>
          </p:cNvPr>
          <p:cNvPicPr>
            <a:picLocks noChangeAspect="1"/>
          </p:cNvPicPr>
          <p:nvPr/>
        </p:nvPicPr>
        <p:blipFill rotWithShape="1">
          <a:blip r:embed="rId4">
            <a:alphaModFix amt="15000"/>
          </a:blip>
          <a:srcRect r="1779" b="1"/>
          <a:stretch/>
        </p:blipFill>
        <p:spPr>
          <a:xfrm>
            <a:off x="20" y="10"/>
            <a:ext cx="9143980" cy="5143490"/>
          </a:xfrm>
          <a:prstGeom prst="rect">
            <a:avLst/>
          </a:prstGeom>
        </p:spPr>
      </p:pic>
      <p:sp>
        <p:nvSpPr>
          <p:cNvPr id="54" name="Google Shape;54;p13"/>
          <p:cNvSpPr txBox="1">
            <a:spLocks noGrp="1"/>
          </p:cNvSpPr>
          <p:nvPr>
            <p:ph type="ctrTitle"/>
          </p:nvPr>
        </p:nvSpPr>
        <p:spPr>
          <a:xfrm>
            <a:off x="1313259" y="457200"/>
            <a:ext cx="6507166" cy="2400300"/>
          </a:xfrm>
          <a:prstGeom prst="rect">
            <a:avLst/>
          </a:prstGeom>
        </p:spPr>
        <p:txBody>
          <a:bodyPr spcFirstLastPara="1" lIns="91425" tIns="91425" rIns="91425" bIns="91425" anchorCtr="0">
            <a:normAutofit/>
          </a:bodyPr>
          <a:lstStyle/>
          <a:p>
            <a:pPr marL="0" lvl="0" indent="0" rtl="0">
              <a:lnSpc>
                <a:spcPct val="90000"/>
              </a:lnSpc>
              <a:spcBef>
                <a:spcPts val="0"/>
              </a:spcBef>
              <a:spcAft>
                <a:spcPts val="0"/>
              </a:spcAft>
              <a:buNone/>
            </a:pPr>
            <a:r>
              <a:rPr lang="en-US" sz="3100"/>
              <a:t>Taking Stock of Observational Measures of Teaching: </a:t>
            </a:r>
          </a:p>
          <a:p>
            <a:pPr marL="0" lvl="0" indent="0" rtl="0">
              <a:lnSpc>
                <a:spcPct val="90000"/>
              </a:lnSpc>
              <a:spcBef>
                <a:spcPts val="0"/>
              </a:spcBef>
              <a:spcAft>
                <a:spcPts val="0"/>
              </a:spcAft>
              <a:buNone/>
            </a:pPr>
            <a:r>
              <a:rPr lang="en-US" sz="3100"/>
              <a:t>Inherent limitations and a sea of possibilities</a:t>
            </a:r>
          </a:p>
        </p:txBody>
      </p:sp>
      <p:sp>
        <p:nvSpPr>
          <p:cNvPr id="55" name="Google Shape;55;p13"/>
          <p:cNvSpPr txBox="1">
            <a:spLocks noGrp="1"/>
          </p:cNvSpPr>
          <p:nvPr>
            <p:ph type="subTitle" idx="1"/>
          </p:nvPr>
        </p:nvSpPr>
        <p:spPr>
          <a:xfrm>
            <a:off x="1313259" y="2914650"/>
            <a:ext cx="6507166" cy="1428750"/>
          </a:xfrm>
          <a:prstGeom prst="rect">
            <a:avLst/>
          </a:prstGeom>
        </p:spPr>
        <p:txBody>
          <a:bodyPr spcFirstLastPara="1" lIns="91425" tIns="91425" rIns="91425" bIns="91425" anchorCtr="0">
            <a:normAutofit/>
          </a:bodyPr>
          <a:lstStyle/>
          <a:p>
            <a:pPr marL="0" lvl="0" indent="0" rtl="0">
              <a:spcBef>
                <a:spcPts val="0"/>
              </a:spcBef>
              <a:spcAft>
                <a:spcPts val="600"/>
              </a:spcAft>
              <a:buNone/>
            </a:pPr>
            <a:r>
              <a:rPr lang="en"/>
              <a:t>Felipe Martínez, University of California, Los Angeles </a:t>
            </a:r>
            <a:endParaRPr lang="en-US"/>
          </a:p>
          <a:p>
            <a:pPr marL="0" lvl="0" indent="0" rtl="0">
              <a:spcBef>
                <a:spcPts val="0"/>
              </a:spcBef>
              <a:spcAft>
                <a:spcPts val="600"/>
              </a:spcAft>
              <a:buNone/>
            </a:pPr>
            <a:endParaRPr lang="en-US"/>
          </a:p>
          <a:p>
            <a:pPr marL="0" lvl="0" indent="0" rtl="0">
              <a:spcBef>
                <a:spcPts val="0"/>
              </a:spcBef>
              <a:spcAft>
                <a:spcPts val="600"/>
              </a:spcAft>
              <a:buNone/>
            </a:pPr>
            <a:r>
              <a:rPr lang="en"/>
              <a:t>Drew Gitomer, Rutgers University</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9CD0A-BD35-77B2-8A0E-DB87D6ECC6CE}"/>
              </a:ext>
            </a:extLst>
          </p:cNvPr>
          <p:cNvSpPr>
            <a:spLocks noGrp="1"/>
          </p:cNvSpPr>
          <p:nvPr>
            <p:ph type="title"/>
          </p:nvPr>
        </p:nvSpPr>
        <p:spPr>
          <a:xfrm>
            <a:off x="3227732" y="457200"/>
            <a:ext cx="5057825" cy="1428750"/>
          </a:xfrm>
        </p:spPr>
        <p:txBody>
          <a:bodyPr vert="horz" lIns="91440" tIns="45720" rIns="91440" bIns="45720" rtlCol="0" anchor="ctr">
            <a:normAutofit/>
          </a:bodyPr>
          <a:lstStyle/>
          <a:p>
            <a:pPr defTabSz="457200">
              <a:lnSpc>
                <a:spcPct val="90000"/>
              </a:lnSpc>
              <a:spcBef>
                <a:spcPct val="0"/>
              </a:spcBef>
            </a:pPr>
            <a:r>
              <a:rPr lang="en-US" sz="3200" dirty="0">
                <a:sym typeface="Times New Roman"/>
              </a:rPr>
              <a:t>The Multiple Purposes and Contexts for Observation</a:t>
            </a:r>
            <a:endParaRPr lang="en-US" sz="3200" dirty="0"/>
          </a:p>
        </p:txBody>
      </p:sp>
      <p:pic>
        <p:nvPicPr>
          <p:cNvPr id="5" name="Picture 4" descr="Abstract blurred public library with bookshelves">
            <a:extLst>
              <a:ext uri="{FF2B5EF4-FFF2-40B4-BE49-F238E27FC236}">
                <a16:creationId xmlns:a16="http://schemas.microsoft.com/office/drawing/2014/main" id="{B2F78E6D-515C-2D06-13C4-1533814BEDE0}"/>
              </a:ext>
            </a:extLst>
          </p:cNvPr>
          <p:cNvPicPr>
            <a:picLocks noChangeAspect="1"/>
          </p:cNvPicPr>
          <p:nvPr/>
        </p:nvPicPr>
        <p:blipFill rotWithShape="1">
          <a:blip r:embed="rId3"/>
          <a:srcRect l="21896" r="44237"/>
          <a:stretch/>
        </p:blipFill>
        <p:spPr>
          <a:xfrm>
            <a:off x="193192" y="10"/>
            <a:ext cx="2609642" cy="51434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Text Placeholder 2">
            <a:extLst>
              <a:ext uri="{FF2B5EF4-FFF2-40B4-BE49-F238E27FC236}">
                <a16:creationId xmlns:a16="http://schemas.microsoft.com/office/drawing/2014/main" id="{E54C42D5-9809-FFA8-F800-729C2EC47A28}"/>
              </a:ext>
            </a:extLst>
          </p:cNvPr>
          <p:cNvSpPr>
            <a:spLocks noGrp="1"/>
          </p:cNvSpPr>
          <p:nvPr>
            <p:ph type="body" idx="1"/>
          </p:nvPr>
        </p:nvSpPr>
        <p:spPr>
          <a:xfrm>
            <a:off x="3227732" y="2124487"/>
            <a:ext cx="5285133" cy="2841795"/>
          </a:xfrm>
        </p:spPr>
        <p:txBody>
          <a:bodyPr vert="horz" lIns="91440" tIns="45720" rIns="91440" bIns="45720" rtlCol="0" anchor="ctr">
            <a:normAutofit fontScale="92500" lnSpcReduction="20000"/>
          </a:bodyPr>
          <a:lstStyle/>
          <a:p>
            <a:pPr marL="114300" indent="0" defTabSz="457200">
              <a:lnSpc>
                <a:spcPct val="90000"/>
              </a:lnSpc>
              <a:spcBef>
                <a:spcPct val="20000"/>
              </a:spcBef>
              <a:spcAft>
                <a:spcPts val="600"/>
              </a:spcAft>
              <a:buSzPct val="100000"/>
              <a:buNone/>
            </a:pPr>
            <a:endParaRPr lang="en-US" sz="1100" dirty="0"/>
          </a:p>
          <a:p>
            <a:pPr marL="114300" indent="0" defTabSz="457200">
              <a:lnSpc>
                <a:spcPct val="90000"/>
              </a:lnSpc>
              <a:spcBef>
                <a:spcPct val="20000"/>
              </a:spcBef>
              <a:spcAft>
                <a:spcPts val="600"/>
              </a:spcAft>
              <a:buSzPct val="100000"/>
              <a:buNone/>
            </a:pPr>
            <a:r>
              <a:rPr lang="en-US" sz="1200" dirty="0"/>
              <a:t>Theory - To better understand teaching practice: its nature, influences, and consequences</a:t>
            </a:r>
          </a:p>
          <a:p>
            <a:pPr marL="596900" lvl="1" indent="0" defTabSz="457200">
              <a:lnSpc>
                <a:spcPct val="90000"/>
              </a:lnSpc>
              <a:spcBef>
                <a:spcPct val="20000"/>
              </a:spcBef>
              <a:spcAft>
                <a:spcPts val="600"/>
              </a:spcAft>
              <a:buSzPct val="100000"/>
              <a:buNone/>
            </a:pPr>
            <a:r>
              <a:rPr lang="en-US" sz="1200" i="1" u="sng" dirty="0"/>
              <a:t>Context</a:t>
            </a:r>
            <a:r>
              <a:rPr lang="en-US" sz="1200" i="1" dirty="0"/>
              <a:t>: designed studies using best measurement practices with disinterested evaluators</a:t>
            </a:r>
            <a:endParaRPr lang="en-US" sz="1200" dirty="0"/>
          </a:p>
          <a:p>
            <a:pPr marL="114300" lvl="0" indent="0" defTabSz="457200">
              <a:lnSpc>
                <a:spcPct val="90000"/>
              </a:lnSpc>
              <a:spcBef>
                <a:spcPct val="20000"/>
              </a:spcBef>
              <a:spcAft>
                <a:spcPts val="600"/>
              </a:spcAft>
              <a:buSzPct val="100000"/>
              <a:buNone/>
            </a:pPr>
            <a:r>
              <a:rPr lang="en-US" sz="1200" dirty="0"/>
              <a:t>Accountability - To make judgements about relative effectiveness of teachers and schools</a:t>
            </a:r>
          </a:p>
          <a:p>
            <a:pPr marL="596900" lvl="1" indent="0" defTabSz="457200">
              <a:lnSpc>
                <a:spcPct val="90000"/>
              </a:lnSpc>
              <a:spcBef>
                <a:spcPct val="20000"/>
              </a:spcBef>
              <a:spcAft>
                <a:spcPts val="600"/>
              </a:spcAft>
              <a:buSzPct val="100000"/>
              <a:buNone/>
            </a:pPr>
            <a:r>
              <a:rPr lang="en-US" sz="1200" i="1" u="sng" dirty="0"/>
              <a:t>Context</a:t>
            </a:r>
            <a:r>
              <a:rPr lang="en-US" sz="1200" i="1" dirty="0"/>
              <a:t>: high-stakes decisions with little quality control made by local evaluators with intertwined relationships with those being evaluated</a:t>
            </a:r>
          </a:p>
          <a:p>
            <a:pPr marL="114300" indent="0" defTabSz="457200">
              <a:lnSpc>
                <a:spcPct val="90000"/>
              </a:lnSpc>
              <a:spcBef>
                <a:spcPct val="20000"/>
              </a:spcBef>
              <a:spcAft>
                <a:spcPts val="600"/>
              </a:spcAft>
              <a:buSzPct val="100000"/>
              <a:buNone/>
            </a:pPr>
            <a:r>
              <a:rPr lang="en-US" sz="1200" dirty="0"/>
              <a:t>Professional Development - To support feedback to teachers in order to improve practice</a:t>
            </a:r>
          </a:p>
          <a:p>
            <a:pPr marL="596900" lvl="1" indent="0" defTabSz="457200">
              <a:lnSpc>
                <a:spcPct val="90000"/>
              </a:lnSpc>
              <a:spcBef>
                <a:spcPct val="20000"/>
              </a:spcBef>
              <a:spcAft>
                <a:spcPts val="600"/>
              </a:spcAft>
              <a:buSzPct val="100000"/>
              <a:buNone/>
            </a:pPr>
            <a:r>
              <a:rPr lang="en-US" sz="1200" i="1" u="sng" dirty="0"/>
              <a:t>Context</a:t>
            </a:r>
            <a:r>
              <a:rPr lang="en-US" sz="1200" i="1" dirty="0"/>
              <a:t>: lower-stakes interactions within the local context in which support is provided by instructional support leaders who have responsibilities for educational quality within the larger system (e.g., department, school, district).</a:t>
            </a:r>
            <a:endParaRPr lang="en-US" sz="1200" dirty="0"/>
          </a:p>
          <a:p>
            <a:pPr defTabSz="457200">
              <a:lnSpc>
                <a:spcPct val="90000"/>
              </a:lnSpc>
              <a:spcBef>
                <a:spcPct val="20000"/>
              </a:spcBef>
              <a:spcAft>
                <a:spcPts val="600"/>
              </a:spcAft>
              <a:buSzPct val="100000"/>
              <a:buFont typeface="Arial"/>
              <a:buChar char="•"/>
            </a:pPr>
            <a:endParaRPr lang="en-US" sz="1100" dirty="0"/>
          </a:p>
          <a:p>
            <a:pPr defTabSz="457200">
              <a:lnSpc>
                <a:spcPct val="90000"/>
              </a:lnSpc>
              <a:spcBef>
                <a:spcPct val="20000"/>
              </a:spcBef>
              <a:spcAft>
                <a:spcPts val="600"/>
              </a:spcAft>
              <a:buSzPct val="100000"/>
              <a:buFont typeface="Arial"/>
              <a:buChar char="•"/>
            </a:pPr>
            <a:endParaRPr lang="en-US" sz="1100" dirty="0"/>
          </a:p>
          <a:p>
            <a:pPr lvl="0" defTabSz="457200">
              <a:lnSpc>
                <a:spcPct val="90000"/>
              </a:lnSpc>
              <a:spcBef>
                <a:spcPct val="20000"/>
              </a:spcBef>
              <a:spcAft>
                <a:spcPts val="600"/>
              </a:spcAft>
              <a:buSzPct val="100000"/>
              <a:buFont typeface="Arial"/>
              <a:buChar char="•"/>
            </a:pPr>
            <a:endParaRPr lang="en-US" sz="1100" dirty="0"/>
          </a:p>
        </p:txBody>
      </p:sp>
    </p:spTree>
    <p:extLst>
      <p:ext uri="{BB962C8B-B14F-4D97-AF65-F5344CB8AC3E}">
        <p14:creationId xmlns:p14="http://schemas.microsoft.com/office/powerpoint/2010/main" val="420134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3227732" y="457200"/>
            <a:ext cx="5057825" cy="1428750"/>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0"/>
              </a:spcBef>
              <a:spcAft>
                <a:spcPts val="0"/>
              </a:spcAft>
            </a:pPr>
            <a:r>
              <a:rPr lang="en-US" sz="3200" dirty="0">
                <a:sym typeface="Times New Roman"/>
              </a:rPr>
              <a:t>The Future of Observational Methods Research</a:t>
            </a:r>
          </a:p>
        </p:txBody>
      </p:sp>
      <p:pic>
        <p:nvPicPr>
          <p:cNvPr id="119" name="Picture 118" descr="Light bulb on yellow background with sketched light beams and cord">
            <a:extLst>
              <a:ext uri="{FF2B5EF4-FFF2-40B4-BE49-F238E27FC236}">
                <a16:creationId xmlns:a16="http://schemas.microsoft.com/office/drawing/2014/main" id="{D138CDE2-13A5-757D-9666-41C8E003BA46}"/>
              </a:ext>
            </a:extLst>
          </p:cNvPr>
          <p:cNvPicPr>
            <a:picLocks noChangeAspect="1"/>
          </p:cNvPicPr>
          <p:nvPr/>
        </p:nvPicPr>
        <p:blipFill rotWithShape="1">
          <a:blip r:embed="rId4"/>
          <a:srcRect l="56529" r="12267" b="-2"/>
          <a:stretch/>
        </p:blipFill>
        <p:spPr>
          <a:xfrm>
            <a:off x="193192" y="8399"/>
            <a:ext cx="2609642" cy="51434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117" name="Google Shape;117;p24"/>
          <p:cNvSpPr txBox="1">
            <a:spLocks noGrp="1"/>
          </p:cNvSpPr>
          <p:nvPr>
            <p:ph type="body" idx="1"/>
          </p:nvPr>
        </p:nvSpPr>
        <p:spPr>
          <a:xfrm>
            <a:off x="3227732" y="2000249"/>
            <a:ext cx="5285133" cy="2561812"/>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20000"/>
              </a:spcBef>
              <a:spcAft>
                <a:spcPts val="600"/>
              </a:spcAft>
              <a:buSzPct val="100000"/>
              <a:buNone/>
            </a:pPr>
            <a:r>
              <a:rPr lang="en-US" sz="1200" dirty="0">
                <a:sym typeface="Times New Roman"/>
              </a:rPr>
              <a:t>Further improvements and expansion of knowledge within the traditional approach to measuring stable traits of teaching quality will be at the margins:</a:t>
            </a:r>
          </a:p>
          <a:p>
            <a:pPr marL="628650" lvl="1" indent="-171450" defTabSz="457200">
              <a:lnSpc>
                <a:spcPct val="90000"/>
              </a:lnSpc>
              <a:spcBef>
                <a:spcPct val="20000"/>
              </a:spcBef>
              <a:spcAft>
                <a:spcPts val="600"/>
              </a:spcAft>
              <a:buSzPct val="100000"/>
              <a:buFont typeface="Arial" panose="020B0604020202020204" pitchFamily="34" charset="0"/>
              <a:buChar char="•"/>
            </a:pPr>
            <a:r>
              <a:rPr lang="en-US" sz="1050" dirty="0">
                <a:sym typeface="Times New Roman"/>
              </a:rPr>
              <a:t>New frameworks and protocols may explore different dimensions.</a:t>
            </a:r>
          </a:p>
          <a:p>
            <a:pPr marL="628650" lvl="1" indent="-171450" defTabSz="457200">
              <a:lnSpc>
                <a:spcPct val="90000"/>
              </a:lnSpc>
              <a:spcBef>
                <a:spcPct val="20000"/>
              </a:spcBef>
              <a:spcAft>
                <a:spcPts val="600"/>
              </a:spcAft>
              <a:buSzPct val="100000"/>
              <a:buFont typeface="Arial" panose="020B0604020202020204" pitchFamily="34" charset="0"/>
              <a:buChar char="•"/>
            </a:pPr>
            <a:r>
              <a:rPr lang="en-US" sz="1050" dirty="0">
                <a:sym typeface="Times New Roman"/>
              </a:rPr>
              <a:t>New frameworks may be tuned to particular contexts.</a:t>
            </a:r>
          </a:p>
          <a:p>
            <a:pPr marL="0" lvl="0" indent="0" defTabSz="457200">
              <a:lnSpc>
                <a:spcPct val="90000"/>
              </a:lnSpc>
              <a:spcBef>
                <a:spcPct val="20000"/>
              </a:spcBef>
              <a:spcAft>
                <a:spcPts val="600"/>
              </a:spcAft>
              <a:buSzPct val="100000"/>
              <a:buNone/>
            </a:pPr>
            <a:r>
              <a:rPr lang="en-US" sz="1200" dirty="0">
                <a:sym typeface="Times New Roman"/>
              </a:rPr>
              <a:t>BUT there is little reason to believe that new methods of observation, scoring, or analysis will lead to scores of substantially better psychometric quality - or that these scores could yield substantially better qualitative insights into teaching, better feedback, or improved teaching quality than seen to date (mixed evidence).</a:t>
            </a:r>
          </a:p>
          <a:p>
            <a:pPr marL="0" lvl="0" indent="0" defTabSz="457200">
              <a:lnSpc>
                <a:spcPct val="90000"/>
              </a:lnSpc>
              <a:spcBef>
                <a:spcPct val="20000"/>
              </a:spcBef>
              <a:spcAft>
                <a:spcPts val="600"/>
              </a:spcAft>
              <a:buSzPct val="100000"/>
              <a:buNone/>
            </a:pPr>
            <a:r>
              <a:rPr lang="en-US" sz="11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21"/>
        <p:cNvGrpSpPr/>
        <p:nvPr/>
      </p:nvGrpSpPr>
      <p:grpSpPr>
        <a:xfrm>
          <a:off x="0" y="0"/>
          <a:ext cx="0" cy="0"/>
          <a:chOff x="0" y="0"/>
          <a:chExt cx="0" cy="0"/>
        </a:xfrm>
      </p:grpSpPr>
      <p:pic>
        <p:nvPicPr>
          <p:cNvPr id="125" name="Picture 124" descr="White bulbs with a yellow one standing out">
            <a:extLst>
              <a:ext uri="{FF2B5EF4-FFF2-40B4-BE49-F238E27FC236}">
                <a16:creationId xmlns:a16="http://schemas.microsoft.com/office/drawing/2014/main" id="{88C5AC04-39AA-1C88-5F63-B213D059537E}"/>
              </a:ext>
            </a:extLst>
          </p:cNvPr>
          <p:cNvPicPr>
            <a:picLocks noChangeAspect="1"/>
          </p:cNvPicPr>
          <p:nvPr/>
        </p:nvPicPr>
        <p:blipFill rotWithShape="1">
          <a:blip r:embed="rId4">
            <a:alphaModFix amt="15000"/>
          </a:blip>
          <a:srcRect b="15731"/>
          <a:stretch/>
        </p:blipFill>
        <p:spPr>
          <a:xfrm>
            <a:off x="20" y="10"/>
            <a:ext cx="9143980" cy="5143490"/>
          </a:xfrm>
          <a:prstGeom prst="rect">
            <a:avLst/>
          </a:prstGeom>
        </p:spPr>
      </p:pic>
      <p:sp>
        <p:nvSpPr>
          <p:cNvPr id="122" name="Google Shape;122;p25"/>
          <p:cNvSpPr txBox="1">
            <a:spLocks noGrp="1"/>
          </p:cNvSpPr>
          <p:nvPr>
            <p:ph type="title"/>
          </p:nvPr>
        </p:nvSpPr>
        <p:spPr>
          <a:xfrm>
            <a:off x="856059" y="457200"/>
            <a:ext cx="7429499" cy="1428750"/>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200">
                <a:sym typeface="Times New Roman"/>
              </a:rPr>
              <a:t>The Need for New Approaches </a:t>
            </a:r>
          </a:p>
        </p:txBody>
      </p:sp>
      <p:sp>
        <p:nvSpPr>
          <p:cNvPr id="123" name="Google Shape;123;p25"/>
          <p:cNvSpPr txBox="1">
            <a:spLocks noGrp="1"/>
          </p:cNvSpPr>
          <p:nvPr>
            <p:ph type="body" idx="1"/>
          </p:nvPr>
        </p:nvSpPr>
        <p:spPr>
          <a:xfrm>
            <a:off x="856059" y="2000249"/>
            <a:ext cx="7429499" cy="2343151"/>
          </a:xfrm>
          <a:prstGeom prst="rect">
            <a:avLst/>
          </a:prstGeom>
        </p:spPr>
        <p:txBody>
          <a:bodyPr spcFirstLastPara="1" vert="horz" lIns="91440" tIns="45720" rIns="91440" bIns="45720" rtlCol="0" anchor="ctr" anchorCtr="0">
            <a:normAutofit/>
          </a:bodyPr>
          <a:lstStyle/>
          <a:p>
            <a:pPr marL="114300" lvl="0" indent="-114300" defTabSz="457200">
              <a:lnSpc>
                <a:spcPct val="90000"/>
              </a:lnSpc>
              <a:spcBef>
                <a:spcPct val="20000"/>
              </a:spcBef>
              <a:spcAft>
                <a:spcPts val="600"/>
              </a:spcAft>
              <a:buSzPct val="100000"/>
              <a:buFont typeface="Arial"/>
              <a:buChar char="•"/>
            </a:pPr>
            <a:r>
              <a:rPr lang="en-US" sz="1400" dirty="0">
                <a:sym typeface="Times New Roman"/>
              </a:rPr>
              <a:t>Is the measurement technology failing? Are the conceptual models inadequate? Can we measure stable teacher traits through observation? </a:t>
            </a:r>
          </a:p>
          <a:p>
            <a:pPr marL="114300" lvl="0" indent="-114300" defTabSz="457200">
              <a:lnSpc>
                <a:spcPct val="90000"/>
              </a:lnSpc>
              <a:spcBef>
                <a:spcPct val="20000"/>
              </a:spcBef>
              <a:spcAft>
                <a:spcPts val="600"/>
              </a:spcAft>
              <a:buSzPct val="100000"/>
              <a:buFont typeface="Arial"/>
              <a:buChar char="•"/>
            </a:pPr>
            <a:r>
              <a:rPr lang="en-US" sz="1400" i="1" dirty="0">
                <a:sym typeface="Times New Roman"/>
              </a:rPr>
              <a:t>Stable trait</a:t>
            </a:r>
            <a:r>
              <a:rPr lang="en-US" sz="1400" dirty="0">
                <a:sym typeface="Times New Roman"/>
              </a:rPr>
              <a:t> approaches can only model limited aspects of the complex, heavily context-dependent phenomenon of teaching.</a:t>
            </a:r>
          </a:p>
          <a:p>
            <a:pPr marL="114300" lvl="0" indent="-114300" defTabSz="457200">
              <a:lnSpc>
                <a:spcPct val="90000"/>
              </a:lnSpc>
              <a:spcBef>
                <a:spcPct val="20000"/>
              </a:spcBef>
              <a:spcAft>
                <a:spcPts val="600"/>
              </a:spcAft>
              <a:buSzPct val="100000"/>
              <a:buFont typeface="Arial"/>
              <a:buChar char="•"/>
            </a:pPr>
            <a:r>
              <a:rPr lang="en-US" sz="1400" dirty="0">
                <a:sym typeface="Times New Roman"/>
              </a:rPr>
              <a:t>Many facets of what has been conceptualized as measurement error can be rich sources of information critical to understand and engage in the support and improvement of teaching.</a:t>
            </a:r>
          </a:p>
          <a:p>
            <a:pPr marL="114300" lvl="0" indent="-114300" defTabSz="457200">
              <a:lnSpc>
                <a:spcPct val="90000"/>
              </a:lnSpc>
              <a:spcBef>
                <a:spcPct val="20000"/>
              </a:spcBef>
              <a:spcAft>
                <a:spcPts val="600"/>
              </a:spcAft>
              <a:buSzPct val="100000"/>
              <a:buFont typeface="Arial"/>
              <a:buChar char="•"/>
            </a:pPr>
            <a:r>
              <a:rPr lang="en-US" sz="1400" dirty="0">
                <a:sym typeface="Times New Roman"/>
              </a:rPr>
              <a:t>A hermeneutic (interpretive) approach to assessment (</a:t>
            </a:r>
            <a:r>
              <a:rPr lang="en-US" sz="1400" dirty="0" err="1">
                <a:sym typeface="Times New Roman"/>
              </a:rPr>
              <a:t>Mislevy</a:t>
            </a:r>
            <a:r>
              <a:rPr lang="en-US" sz="1400" dirty="0">
                <a:sym typeface="Times New Roman"/>
              </a:rPr>
              <a:t>, 2004; Moss, 1994) can be a powerful tool to support the formative use of observation data.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27"/>
        <p:cNvGrpSpPr/>
        <p:nvPr/>
      </p:nvGrpSpPr>
      <p:grpSpPr>
        <a:xfrm>
          <a:off x="0" y="0"/>
          <a:ext cx="0" cy="0"/>
          <a:chOff x="0" y="0"/>
          <a:chExt cx="0" cy="0"/>
        </a:xfrm>
      </p:grpSpPr>
      <p:sp>
        <p:nvSpPr>
          <p:cNvPr id="129" name="Google Shape;129;p26"/>
          <p:cNvSpPr txBox="1">
            <a:spLocks noGrp="1"/>
          </p:cNvSpPr>
          <p:nvPr>
            <p:ph type="title"/>
          </p:nvPr>
        </p:nvSpPr>
        <p:spPr>
          <a:xfrm>
            <a:off x="856058" y="239373"/>
            <a:ext cx="7429499" cy="742948"/>
          </a:xfrm>
          <a:prstGeom prst="rect">
            <a:avLst/>
          </a:prstGeom>
        </p:spPr>
        <p:txBody>
          <a:bodyPr spcFirstLastPara="1" vert="horz" lIns="91440" tIns="45720" rIns="91440" bIns="45720" rtlCol="0" anchor="t" anchorCtr="0">
            <a:normAutofit/>
          </a:bodyPr>
          <a:lstStyle/>
          <a:p>
            <a:pPr marL="0" lvl="0" indent="0" algn="ctr" defTabSz="457200">
              <a:lnSpc>
                <a:spcPct val="90000"/>
              </a:lnSpc>
              <a:spcBef>
                <a:spcPct val="0"/>
              </a:spcBef>
              <a:spcAft>
                <a:spcPts val="0"/>
              </a:spcAft>
            </a:pPr>
            <a:r>
              <a:rPr lang="en-US" sz="2300" dirty="0">
                <a:sym typeface="Times New Roman"/>
              </a:rPr>
              <a:t>Reconsidering Error: Learning through an interpretive lens</a:t>
            </a:r>
            <a:endParaRPr lang="en-US" sz="2300" i="1" dirty="0">
              <a:sym typeface="Times New Roman"/>
            </a:endParaRPr>
          </a:p>
        </p:txBody>
      </p:sp>
      <p:sp>
        <p:nvSpPr>
          <p:cNvPr id="128" name="Google Shape;128;p26"/>
          <p:cNvSpPr txBox="1">
            <a:spLocks noGrp="1"/>
          </p:cNvSpPr>
          <p:nvPr>
            <p:ph type="body" idx="1"/>
          </p:nvPr>
        </p:nvSpPr>
        <p:spPr>
          <a:xfrm>
            <a:off x="469782" y="1162254"/>
            <a:ext cx="7815775" cy="2692343"/>
          </a:xfrm>
          <a:prstGeom prst="rect">
            <a:avLst/>
          </a:prstGeom>
        </p:spPr>
        <p:txBody>
          <a:bodyPr spcFirstLastPara="1" vert="horz" lIns="91440" tIns="45720" rIns="91440" bIns="45720" rtlCol="0" anchor="ctr" anchorCtr="0">
            <a:noAutofit/>
          </a:bodyPr>
          <a:lstStyle/>
          <a:p>
            <a:pPr marL="114300" lvl="0" indent="0" defTabSz="457200">
              <a:lnSpc>
                <a:spcPct val="90000"/>
              </a:lnSpc>
              <a:buSzPct val="100000"/>
              <a:buNone/>
            </a:pPr>
            <a:r>
              <a:rPr lang="en-US" sz="1000" i="1" dirty="0">
                <a:sym typeface="Times New Roman"/>
              </a:rPr>
              <a:t>Occasion Variance </a:t>
            </a:r>
          </a:p>
          <a:p>
            <a:pPr marL="114300" lvl="0" indent="0" defTabSz="457200">
              <a:lnSpc>
                <a:spcPct val="90000"/>
              </a:lnSpc>
              <a:buSzPct val="100000"/>
              <a:buNone/>
            </a:pPr>
            <a:r>
              <a:rPr lang="en-US" sz="1000" dirty="0">
                <a:sym typeface="Times New Roman"/>
              </a:rPr>
              <a:t>Lessons legitimately vary across lessons – introducing a unit, culminating discussions, periods of inquiry all have different rhythms and instructional qualities.  Rather than a sampling approach, a system oriented to providing feedback might choose to isolate particular kinds of teaching activities for focus.  An interpretive lens can help participants better understand how lessons take different shapes depending on the goals of a particular instructional event.</a:t>
            </a:r>
          </a:p>
          <a:p>
            <a:pPr marL="114300" lvl="0" indent="0" defTabSz="457200">
              <a:lnSpc>
                <a:spcPct val="90000"/>
              </a:lnSpc>
              <a:buSzPct val="100000"/>
              <a:buFont typeface="Arial"/>
              <a:buChar char="•"/>
            </a:pPr>
            <a:endParaRPr lang="en-US" sz="1000" i="1" dirty="0">
              <a:sym typeface="Times New Roman"/>
            </a:endParaRPr>
          </a:p>
          <a:p>
            <a:pPr marL="114300" lvl="0" indent="0" defTabSz="457200">
              <a:lnSpc>
                <a:spcPct val="90000"/>
              </a:lnSpc>
              <a:buSzPct val="100000"/>
              <a:buNone/>
            </a:pPr>
            <a:r>
              <a:rPr lang="en-US" sz="1000" i="1" dirty="0">
                <a:sym typeface="Times New Roman"/>
              </a:rPr>
              <a:t>Rater Variance</a:t>
            </a:r>
          </a:p>
          <a:p>
            <a:pPr marL="171450" lvl="0" indent="-57150" defTabSz="457200">
              <a:lnSpc>
                <a:spcPct val="90000"/>
              </a:lnSpc>
              <a:buSzPct val="100000"/>
              <a:buFont typeface="Arial"/>
              <a:buChar char="•"/>
            </a:pPr>
            <a:r>
              <a:rPr lang="en-US" sz="1000" dirty="0">
                <a:sym typeface="Times New Roman"/>
              </a:rPr>
              <a:t>Observers bring their own expertise (and </a:t>
            </a:r>
            <a:r>
              <a:rPr lang="en-US" sz="1000" dirty="0" err="1">
                <a:sym typeface="Times New Roman"/>
              </a:rPr>
              <a:t>inexpertise</a:t>
            </a:r>
            <a:r>
              <a:rPr lang="en-US" sz="1000" dirty="0">
                <a:sym typeface="Times New Roman"/>
              </a:rPr>
              <a:t>) to any observation event. Through collaborative discussion, understanding of teaching can be enriched for both the teacher and observers. Observers can come together to not only come to agreement on a score but to develop a more sophisticated understanding of the observed event.</a:t>
            </a:r>
          </a:p>
          <a:p>
            <a:pPr marL="114300" lvl="0" indent="0" defTabSz="457200">
              <a:lnSpc>
                <a:spcPct val="90000"/>
              </a:lnSpc>
              <a:buSzPct val="100000"/>
              <a:buFont typeface="Arial"/>
              <a:buChar char="•"/>
            </a:pPr>
            <a:r>
              <a:rPr lang="en-US" sz="1000" i="1" dirty="0">
                <a:sym typeface="Times New Roman"/>
              </a:rPr>
              <a:t> Academic analogs </a:t>
            </a:r>
          </a:p>
          <a:p>
            <a:pPr marL="171450" lvl="0" indent="-57150" defTabSz="457200">
              <a:lnSpc>
                <a:spcPct val="90000"/>
              </a:lnSpc>
              <a:buSzPct val="100000"/>
              <a:buFont typeface="Arial"/>
              <a:buChar char="•"/>
            </a:pPr>
            <a:r>
              <a:rPr lang="en-US" sz="1000" dirty="0">
                <a:sym typeface="Times New Roman"/>
              </a:rPr>
              <a:t>Serving on search committees, proposal or journal reviews – a good interpretive process can support better decisions but also can improve the understanding of all participants (including the reviewers). We become better reviewers through participation.</a:t>
            </a:r>
            <a:endParaRPr lang="en-US" sz="1000" i="1" dirty="0">
              <a:sym typeface="Times New Roman"/>
            </a:endParaRPr>
          </a:p>
          <a:p>
            <a:pPr marL="114300" lvl="0" indent="0" defTabSz="457200">
              <a:lnSpc>
                <a:spcPct val="90000"/>
              </a:lnSpc>
              <a:buSzPct val="100000"/>
              <a:buNone/>
            </a:pPr>
            <a:endParaRPr lang="en-US" sz="1000" dirty="0">
              <a:sym typeface="Times New Roman"/>
            </a:endParaRPr>
          </a:p>
          <a:p>
            <a:pPr marL="114300" lvl="0" indent="0" defTabSz="457200">
              <a:lnSpc>
                <a:spcPct val="90000"/>
              </a:lnSpc>
              <a:buSzPct val="100000"/>
              <a:buNone/>
            </a:pPr>
            <a:r>
              <a:rPr lang="en-US" sz="1000" i="1" dirty="0">
                <a:sym typeface="Times New Roman"/>
              </a:rPr>
              <a:t>Context Effects</a:t>
            </a:r>
          </a:p>
          <a:p>
            <a:pPr marL="171450" lvl="0" indent="-57150" defTabSz="457200">
              <a:lnSpc>
                <a:spcPct val="90000"/>
              </a:lnSpc>
              <a:buSzPct val="100000"/>
              <a:buFont typeface="Arial"/>
              <a:buChar char="•"/>
            </a:pPr>
            <a:r>
              <a:rPr lang="en-US" sz="1000" dirty="0">
                <a:sym typeface="Times New Roman"/>
              </a:rPr>
              <a:t>Context is far more than a set of factors that needs to be controlled for. In the space of teaching, there is value in understanding how teaching is situated in context.  How do practitioners develop better understanding of how country, curriculum, community,  culture, policy, and students influence what is observed in the classroom?  </a:t>
            </a:r>
          </a:p>
        </p:txBody>
      </p:sp>
      <p:sp>
        <p:nvSpPr>
          <p:cNvPr id="134" name="Rectangle 133">
            <a:extLst>
              <a:ext uri="{FF2B5EF4-FFF2-40B4-BE49-F238E27FC236}">
                <a16:creationId xmlns:a16="http://schemas.microsoft.com/office/drawing/2014/main" id="{E88A2CF0-EEEA-4EBA-876E-6521DF75D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65472"/>
            <a:ext cx="9144000" cy="1178028"/>
          </a:xfrm>
          <a:prstGeom prst="rect">
            <a:avLst/>
          </a:prstGeom>
          <a:solidFill>
            <a:srgbClr val="0D0D0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23B8DCDE-0295-4B08-88C9-5E6D9560C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965472"/>
            <a:ext cx="9144000" cy="349805"/>
          </a:xfrm>
          <a:prstGeom prst="rect">
            <a:avLst/>
          </a:prstGeom>
          <a:gradFill>
            <a:gsLst>
              <a:gs pos="0">
                <a:srgbClr val="0D0D0D"/>
              </a:gs>
              <a:gs pos="100000">
                <a:srgbClr val="00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8" name="Straight Connector 137">
            <a:extLst>
              <a:ext uri="{FF2B5EF4-FFF2-40B4-BE49-F238E27FC236}">
                <a16:creationId xmlns:a16="http://schemas.microsoft.com/office/drawing/2014/main" id="{08757D1C-8139-4BDF-A28F-418158B4F7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965472"/>
            <a:ext cx="9144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33"/>
        <p:cNvGrpSpPr/>
        <p:nvPr/>
      </p:nvGrpSpPr>
      <p:grpSpPr>
        <a:xfrm>
          <a:off x="0" y="0"/>
          <a:ext cx="0" cy="0"/>
          <a:chOff x="0" y="0"/>
          <a:chExt cx="0" cy="0"/>
        </a:xfrm>
      </p:grpSpPr>
      <p:pic>
        <p:nvPicPr>
          <p:cNvPr id="137" name="Picture 136" descr="White paper ships being led by a yellow ship">
            <a:extLst>
              <a:ext uri="{FF2B5EF4-FFF2-40B4-BE49-F238E27FC236}">
                <a16:creationId xmlns:a16="http://schemas.microsoft.com/office/drawing/2014/main" id="{D13B83C6-B052-6CB0-0E5D-240A360C6087}"/>
              </a:ext>
            </a:extLst>
          </p:cNvPr>
          <p:cNvPicPr>
            <a:picLocks noChangeAspect="1"/>
          </p:cNvPicPr>
          <p:nvPr/>
        </p:nvPicPr>
        <p:blipFill rotWithShape="1">
          <a:blip r:embed="rId4">
            <a:duotone>
              <a:prstClr val="black"/>
              <a:schemeClr val="bg1">
                <a:tint val="45000"/>
                <a:satMod val="400000"/>
              </a:schemeClr>
            </a:duotone>
            <a:alphaModFix amt="15000"/>
          </a:blip>
          <a:srcRect t="14944" b="787"/>
          <a:stretch/>
        </p:blipFill>
        <p:spPr>
          <a:xfrm>
            <a:off x="67132" y="184568"/>
            <a:ext cx="9143980" cy="5143490"/>
          </a:xfrm>
          <a:prstGeom prst="rect">
            <a:avLst/>
          </a:prstGeom>
        </p:spPr>
      </p:pic>
      <p:sp>
        <p:nvSpPr>
          <p:cNvPr id="134" name="Google Shape;134;p27"/>
          <p:cNvSpPr txBox="1">
            <a:spLocks noGrp="1"/>
          </p:cNvSpPr>
          <p:nvPr>
            <p:ph type="title"/>
          </p:nvPr>
        </p:nvSpPr>
        <p:spPr>
          <a:xfrm>
            <a:off x="856059" y="457200"/>
            <a:ext cx="7429499" cy="1428750"/>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200" dirty="0">
                <a:sym typeface="Times New Roman"/>
              </a:rPr>
              <a:t>So where is that vast </a:t>
            </a:r>
            <a:r>
              <a:rPr lang="en-US" sz="3200" i="1" dirty="0">
                <a:sym typeface="Times New Roman"/>
              </a:rPr>
              <a:t>sea</a:t>
            </a:r>
            <a:r>
              <a:rPr lang="en-US" sz="3200" dirty="0">
                <a:sym typeface="Times New Roman"/>
              </a:rPr>
              <a:t> of possibilities then…?</a:t>
            </a:r>
          </a:p>
        </p:txBody>
      </p:sp>
      <p:sp>
        <p:nvSpPr>
          <p:cNvPr id="135" name="Google Shape;135;p27"/>
          <p:cNvSpPr txBox="1">
            <a:spLocks noGrp="1"/>
          </p:cNvSpPr>
          <p:nvPr>
            <p:ph type="body" idx="1"/>
          </p:nvPr>
        </p:nvSpPr>
        <p:spPr>
          <a:xfrm>
            <a:off x="856059" y="2000249"/>
            <a:ext cx="7429499" cy="2343151"/>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20000"/>
              </a:spcBef>
              <a:spcAft>
                <a:spcPts val="600"/>
              </a:spcAft>
              <a:buSzPct val="100000"/>
              <a:buNone/>
            </a:pPr>
            <a:r>
              <a:rPr lang="en-US" sz="1400" dirty="0">
                <a:sym typeface="Times New Roman"/>
              </a:rPr>
              <a:t>The greatest promise of systematic classroom observation is its potential to contribute to improving teaching through professional and institutional development:</a:t>
            </a:r>
          </a:p>
          <a:p>
            <a:pPr marL="571500" lvl="0" indent="-114300" defTabSz="457200">
              <a:lnSpc>
                <a:spcPct val="90000"/>
              </a:lnSpc>
              <a:spcBef>
                <a:spcPct val="20000"/>
              </a:spcBef>
              <a:spcAft>
                <a:spcPts val="600"/>
              </a:spcAft>
              <a:buSzPct val="100000"/>
              <a:buFont typeface="Arial"/>
              <a:buChar char="•"/>
            </a:pPr>
            <a:r>
              <a:rPr lang="en-US" sz="1400" dirty="0">
                <a:sym typeface="Times New Roman"/>
              </a:rPr>
              <a:t>Promote common conceptualizations, models, and even language around teaching </a:t>
            </a:r>
          </a:p>
          <a:p>
            <a:pPr marL="457200" lvl="0" indent="0" defTabSz="457200">
              <a:lnSpc>
                <a:spcPct val="90000"/>
              </a:lnSpc>
              <a:spcBef>
                <a:spcPct val="20000"/>
              </a:spcBef>
              <a:spcAft>
                <a:spcPts val="600"/>
              </a:spcAft>
              <a:buSzPct val="100000"/>
              <a:buFont typeface="Arial"/>
              <a:buChar char="•"/>
            </a:pPr>
            <a:r>
              <a:rPr lang="en-US" sz="1400" dirty="0">
                <a:sym typeface="Times New Roman"/>
              </a:rPr>
              <a:t> Support individual and collective reflection and growth around teaching</a:t>
            </a:r>
          </a:p>
          <a:p>
            <a:pPr marL="457200" lvl="0" indent="0" defTabSz="457200">
              <a:lnSpc>
                <a:spcPct val="90000"/>
              </a:lnSpc>
              <a:spcBef>
                <a:spcPct val="20000"/>
              </a:spcBef>
              <a:spcAft>
                <a:spcPts val="600"/>
              </a:spcAft>
              <a:buSzPct val="100000"/>
              <a:buFont typeface="Arial"/>
              <a:buChar char="•"/>
            </a:pPr>
            <a:r>
              <a:rPr lang="en-US" sz="1400" dirty="0">
                <a:sym typeface="Times New Roman"/>
              </a:rPr>
              <a:t> Inform curriculum and instruction in teacher preparation programs</a:t>
            </a:r>
          </a:p>
          <a:p>
            <a:pPr marL="571500" lvl="0" indent="-114300" defTabSz="457200">
              <a:lnSpc>
                <a:spcPct val="90000"/>
              </a:lnSpc>
              <a:spcBef>
                <a:spcPct val="20000"/>
              </a:spcBef>
              <a:spcAft>
                <a:spcPts val="600"/>
              </a:spcAft>
              <a:buSzPct val="100000"/>
              <a:buFont typeface="Arial"/>
              <a:buChar char="•"/>
            </a:pPr>
            <a:r>
              <a:rPr lang="en-US" sz="1400" dirty="0">
                <a:sym typeface="Times New Roman"/>
              </a:rPr>
              <a:t>Inform professional development and supervisory structures and programs seeking to offer pertinent, actionable, contextualized feedback to teachers</a:t>
            </a:r>
          </a:p>
          <a:p>
            <a:pPr marL="457200" lvl="0" indent="0" defTabSz="457200">
              <a:lnSpc>
                <a:spcPct val="90000"/>
              </a:lnSpc>
              <a:spcBef>
                <a:spcPct val="20000"/>
              </a:spcBef>
              <a:spcAft>
                <a:spcPts val="600"/>
              </a:spcAft>
              <a:buSzPct val="100000"/>
              <a:buFont typeface="Arial"/>
              <a:buChar char="•"/>
            </a:pPr>
            <a:endParaRPr lang="en-US" sz="1300" dirty="0">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3227732" y="457200"/>
            <a:ext cx="5057825" cy="1428750"/>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0"/>
              </a:spcBef>
              <a:spcAft>
                <a:spcPts val="0"/>
              </a:spcAft>
            </a:pPr>
            <a:r>
              <a:rPr lang="en-US" sz="2700">
                <a:sym typeface="Times New Roman"/>
              </a:rPr>
              <a:t>Need to think differently about Classroom Observation</a:t>
            </a:r>
          </a:p>
        </p:txBody>
      </p:sp>
      <p:pic>
        <p:nvPicPr>
          <p:cNvPr id="143" name="Picture 142" descr="Desks in empty classroom">
            <a:extLst>
              <a:ext uri="{FF2B5EF4-FFF2-40B4-BE49-F238E27FC236}">
                <a16:creationId xmlns:a16="http://schemas.microsoft.com/office/drawing/2014/main" id="{A4F05754-991F-EA43-7960-0ADA13340636}"/>
              </a:ext>
            </a:extLst>
          </p:cNvPr>
          <p:cNvPicPr>
            <a:picLocks noChangeAspect="1"/>
          </p:cNvPicPr>
          <p:nvPr/>
        </p:nvPicPr>
        <p:blipFill rotWithShape="1">
          <a:blip r:embed="rId4"/>
          <a:srcRect l="32662" r="29286"/>
          <a:stretch/>
        </p:blipFill>
        <p:spPr>
          <a:xfrm>
            <a:off x="193192" y="167789"/>
            <a:ext cx="2609642" cy="51434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141" name="Google Shape;141;p28"/>
          <p:cNvSpPr txBox="1">
            <a:spLocks noGrp="1"/>
          </p:cNvSpPr>
          <p:nvPr>
            <p:ph type="body" idx="1"/>
          </p:nvPr>
        </p:nvSpPr>
        <p:spPr>
          <a:xfrm>
            <a:off x="3227732" y="2000249"/>
            <a:ext cx="5285133" cy="2561812"/>
          </a:xfrm>
          <a:prstGeom prst="rect">
            <a:avLst/>
          </a:prstGeom>
        </p:spPr>
        <p:txBody>
          <a:bodyPr spcFirstLastPara="1" vert="horz" lIns="91440" tIns="45720" rIns="91440" bIns="45720" rtlCol="0" anchor="ctr" anchorCtr="0">
            <a:normAutofit lnSpcReduction="10000"/>
          </a:bodyPr>
          <a:lstStyle/>
          <a:p>
            <a:pPr marL="0" lvl="0" indent="0" defTabSz="457200">
              <a:lnSpc>
                <a:spcPct val="90000"/>
              </a:lnSpc>
              <a:spcBef>
                <a:spcPct val="20000"/>
              </a:spcBef>
              <a:spcAft>
                <a:spcPts val="600"/>
              </a:spcAft>
              <a:buSzPct val="100000"/>
              <a:buNone/>
            </a:pPr>
            <a:r>
              <a:rPr lang="en-US" sz="1300" dirty="0">
                <a:sym typeface="Times New Roman"/>
              </a:rPr>
              <a:t>A highly sophisticated observation system providing reliable and valid data for high-stakes uses </a:t>
            </a:r>
            <a:r>
              <a:rPr lang="en-US" sz="1300" b="1" u="sng" dirty="0">
                <a:sym typeface="Times New Roman"/>
              </a:rPr>
              <a:t>is possible</a:t>
            </a:r>
            <a:r>
              <a:rPr lang="en-US" sz="1300" dirty="0">
                <a:sym typeface="Times New Roman"/>
              </a:rPr>
              <a:t>, but the investment required does not appear justifiable or sustainable compared to a formative system for producing desirable improvements in teaching.</a:t>
            </a:r>
          </a:p>
          <a:p>
            <a:pPr marL="0" lvl="0" indent="0" defTabSz="457200">
              <a:lnSpc>
                <a:spcPct val="90000"/>
              </a:lnSpc>
              <a:spcBef>
                <a:spcPct val="20000"/>
              </a:spcBef>
              <a:spcAft>
                <a:spcPts val="600"/>
              </a:spcAft>
              <a:buSzPct val="100000"/>
              <a:buNone/>
            </a:pPr>
            <a:r>
              <a:rPr lang="en-US" sz="1300" dirty="0">
                <a:sym typeface="Times New Roman"/>
              </a:rPr>
              <a:t>Observation rubrics as expert-mediated formative classroom assessments:</a:t>
            </a:r>
          </a:p>
          <a:p>
            <a:pPr marL="571500" lvl="0" indent="-114300" defTabSz="457200">
              <a:lnSpc>
                <a:spcPct val="90000"/>
              </a:lnSpc>
              <a:spcBef>
                <a:spcPct val="20000"/>
              </a:spcBef>
              <a:spcAft>
                <a:spcPts val="600"/>
              </a:spcAft>
              <a:buSzPct val="100000"/>
              <a:buFont typeface="Arial"/>
              <a:buChar char="•"/>
            </a:pPr>
            <a:r>
              <a:rPr lang="en-US" sz="1300" dirty="0">
                <a:sym typeface="Times New Roman"/>
              </a:rPr>
              <a:t>Classroom assessment of students is a crucial tool for teachers, and a basic understanding of validity, measurement error, bias, etc., is very useful and important for teachers. </a:t>
            </a:r>
          </a:p>
          <a:p>
            <a:pPr marL="571500" lvl="0" indent="-114300" defTabSz="457200">
              <a:lnSpc>
                <a:spcPct val="90000"/>
              </a:lnSpc>
              <a:spcBef>
                <a:spcPct val="20000"/>
              </a:spcBef>
              <a:spcAft>
                <a:spcPts val="600"/>
              </a:spcAft>
              <a:buSzPct val="100000"/>
              <a:buFont typeface="Arial"/>
              <a:buChar char="•"/>
            </a:pPr>
            <a:r>
              <a:rPr lang="en-US" sz="1300" dirty="0">
                <a:sym typeface="Times New Roman"/>
              </a:rPr>
              <a:t>But we wouldn’t typically ask teachers to show us the reliability coefficients of their classroom assessment …</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3227732" y="457200"/>
            <a:ext cx="5057825" cy="1428750"/>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200"/>
              <a:t>Observation Systems as Tools for Inquiry</a:t>
            </a:r>
          </a:p>
        </p:txBody>
      </p:sp>
      <p:pic>
        <p:nvPicPr>
          <p:cNvPr id="149" name="Picture 148" descr="Abstract blurred public library with bookshelves">
            <a:extLst>
              <a:ext uri="{FF2B5EF4-FFF2-40B4-BE49-F238E27FC236}">
                <a16:creationId xmlns:a16="http://schemas.microsoft.com/office/drawing/2014/main" id="{BABE5684-9AEB-8151-3EFD-C060ABAA9771}"/>
              </a:ext>
            </a:extLst>
          </p:cNvPr>
          <p:cNvPicPr>
            <a:picLocks noChangeAspect="1"/>
          </p:cNvPicPr>
          <p:nvPr/>
        </p:nvPicPr>
        <p:blipFill rotWithShape="1">
          <a:blip r:embed="rId4"/>
          <a:srcRect l="21896" r="44237"/>
          <a:stretch/>
        </p:blipFill>
        <p:spPr>
          <a:xfrm>
            <a:off x="193192" y="8323"/>
            <a:ext cx="2609642" cy="51434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147" name="Google Shape;147;p29"/>
          <p:cNvSpPr txBox="1">
            <a:spLocks noGrp="1"/>
          </p:cNvSpPr>
          <p:nvPr>
            <p:ph type="body" idx="1"/>
          </p:nvPr>
        </p:nvSpPr>
        <p:spPr>
          <a:xfrm>
            <a:off x="3227732" y="1790523"/>
            <a:ext cx="5285133" cy="3075091"/>
          </a:xfrm>
          <a:prstGeom prst="rect">
            <a:avLst/>
          </a:prstGeom>
        </p:spPr>
        <p:txBody>
          <a:bodyPr spcFirstLastPara="1" vert="horz" lIns="91440" tIns="45720" rIns="91440" bIns="45720" rtlCol="0" anchor="ctr" anchorCtr="0">
            <a:normAutofit lnSpcReduction="10000"/>
          </a:bodyPr>
          <a:lstStyle/>
          <a:p>
            <a:pPr marL="0" lvl="0" indent="0" defTabSz="457200">
              <a:lnSpc>
                <a:spcPct val="90000"/>
              </a:lnSpc>
              <a:spcBef>
                <a:spcPct val="20000"/>
              </a:spcBef>
              <a:spcAft>
                <a:spcPts val="600"/>
              </a:spcAft>
              <a:buSzPct val="100000"/>
              <a:buNone/>
            </a:pPr>
            <a:r>
              <a:rPr lang="en-US" sz="1200" dirty="0"/>
              <a:t>Research on observations has been highly productive in clarifying:</a:t>
            </a:r>
          </a:p>
          <a:p>
            <a:pPr marL="171450" indent="285750" defTabSz="457200">
              <a:lnSpc>
                <a:spcPct val="90000"/>
              </a:lnSpc>
              <a:spcBef>
                <a:spcPct val="20000"/>
              </a:spcBef>
              <a:spcAft>
                <a:spcPts val="600"/>
              </a:spcAft>
              <a:buSzPct val="100000"/>
            </a:pPr>
            <a:r>
              <a:rPr lang="en-US" sz="1200" dirty="0"/>
              <a:t>dimensions of teaching quality</a:t>
            </a:r>
          </a:p>
          <a:p>
            <a:pPr marL="171450" indent="285750" defTabSz="457200">
              <a:lnSpc>
                <a:spcPct val="90000"/>
              </a:lnSpc>
              <a:spcBef>
                <a:spcPct val="20000"/>
              </a:spcBef>
              <a:spcAft>
                <a:spcPts val="600"/>
              </a:spcAft>
              <a:buSzPct val="100000"/>
            </a:pPr>
            <a:r>
              <a:rPr lang="en-US" sz="1200" dirty="0"/>
              <a:t>describing how classrooms vary on those qualities</a:t>
            </a:r>
          </a:p>
          <a:p>
            <a:pPr marL="171450" indent="285750" defTabSz="457200">
              <a:lnSpc>
                <a:spcPct val="90000"/>
              </a:lnSpc>
              <a:spcBef>
                <a:spcPct val="20000"/>
              </a:spcBef>
              <a:spcAft>
                <a:spcPts val="600"/>
              </a:spcAft>
              <a:buSzPct val="100000"/>
            </a:pPr>
            <a:r>
              <a:rPr lang="en-US" sz="1200" dirty="0"/>
              <a:t>describing factors related to teaching quality</a:t>
            </a:r>
          </a:p>
          <a:p>
            <a:pPr marL="171450" indent="285750" defTabSz="457200">
              <a:lnSpc>
                <a:spcPct val="90000"/>
              </a:lnSpc>
              <a:spcBef>
                <a:spcPct val="20000"/>
              </a:spcBef>
              <a:spcAft>
                <a:spcPts val="600"/>
              </a:spcAft>
              <a:buSzPct val="100000"/>
            </a:pPr>
            <a:r>
              <a:rPr lang="en-US" sz="1200" dirty="0"/>
              <a:t>describing outcomes related to teaching quality</a:t>
            </a:r>
          </a:p>
          <a:p>
            <a:pPr marL="0" lvl="0" indent="0" defTabSz="457200">
              <a:lnSpc>
                <a:spcPct val="90000"/>
              </a:lnSpc>
              <a:spcBef>
                <a:spcPct val="20000"/>
              </a:spcBef>
              <a:spcAft>
                <a:spcPts val="600"/>
              </a:spcAft>
              <a:buSzPct val="100000"/>
              <a:buFont typeface="Arial"/>
              <a:buChar char="•"/>
            </a:pPr>
            <a:endParaRPr lang="en-US" sz="1200" dirty="0"/>
          </a:p>
          <a:p>
            <a:pPr marL="0" lvl="0" indent="0" defTabSz="457200">
              <a:lnSpc>
                <a:spcPct val="90000"/>
              </a:lnSpc>
              <a:spcBef>
                <a:spcPct val="20000"/>
              </a:spcBef>
              <a:spcAft>
                <a:spcPts val="600"/>
              </a:spcAft>
              <a:buSzPct val="100000"/>
              <a:buNone/>
            </a:pPr>
            <a:r>
              <a:rPr lang="en-US" sz="1200" dirty="0"/>
              <a:t>Future research, focused on instructional improvement should consider:</a:t>
            </a:r>
          </a:p>
          <a:p>
            <a:pPr indent="-285750" defTabSz="457200">
              <a:lnSpc>
                <a:spcPct val="90000"/>
              </a:lnSpc>
              <a:spcBef>
                <a:spcPct val="20000"/>
              </a:spcBef>
              <a:spcAft>
                <a:spcPts val="600"/>
              </a:spcAft>
              <a:buSzPct val="100000"/>
            </a:pPr>
            <a:r>
              <a:rPr lang="en-US" sz="1200" dirty="0"/>
              <a:t>new conceptions of occasion, error, and context variance</a:t>
            </a:r>
          </a:p>
          <a:p>
            <a:pPr indent="-285750" defTabSz="457200">
              <a:lnSpc>
                <a:spcPct val="90000"/>
              </a:lnSpc>
              <a:spcBef>
                <a:spcPct val="20000"/>
              </a:spcBef>
              <a:spcAft>
                <a:spcPts val="600"/>
              </a:spcAft>
              <a:buSzPct val="100000"/>
            </a:pPr>
            <a:r>
              <a:rPr lang="en-US" sz="1200" dirty="0"/>
              <a:t>dynamics of productive interpretive activities around observations</a:t>
            </a:r>
          </a:p>
          <a:p>
            <a:pPr indent="-285750" defTabSz="457200">
              <a:lnSpc>
                <a:spcPct val="90000"/>
              </a:lnSpc>
              <a:spcBef>
                <a:spcPct val="20000"/>
              </a:spcBef>
              <a:spcAft>
                <a:spcPts val="600"/>
              </a:spcAft>
              <a:buSzPct val="100000"/>
            </a:pPr>
            <a:r>
              <a:rPr lang="en-US" sz="1200" dirty="0"/>
              <a:t>theories of teacher learning in relation to classroom observation</a:t>
            </a:r>
          </a:p>
          <a:p>
            <a:pPr marL="0" lvl="0" indent="0" defTabSz="457200">
              <a:lnSpc>
                <a:spcPct val="90000"/>
              </a:lnSpc>
              <a:spcBef>
                <a:spcPct val="20000"/>
              </a:spcBef>
              <a:spcAft>
                <a:spcPts val="600"/>
              </a:spcAft>
              <a:buSzPct val="100000"/>
              <a:buNone/>
            </a:pPr>
            <a:r>
              <a:rPr lang="en-US" sz="800" dirty="0"/>
              <a:t>	</a:t>
            </a:r>
          </a:p>
          <a:p>
            <a:pPr marL="0" lvl="0" indent="0" defTabSz="457200">
              <a:lnSpc>
                <a:spcPct val="90000"/>
              </a:lnSpc>
              <a:spcBef>
                <a:spcPct val="20000"/>
              </a:spcBef>
              <a:spcAft>
                <a:spcPts val="600"/>
              </a:spcAft>
              <a:buSzPct val="100000"/>
              <a:buFont typeface="Arial"/>
              <a:buChar char="•"/>
            </a:pPr>
            <a:endParaRPr lang="en-US" sz="800" dirty="0"/>
          </a:p>
          <a:p>
            <a:pPr marL="0" lvl="0" indent="0" defTabSz="457200">
              <a:lnSpc>
                <a:spcPct val="90000"/>
              </a:lnSpc>
              <a:spcBef>
                <a:spcPct val="20000"/>
              </a:spcBef>
              <a:spcAft>
                <a:spcPts val="600"/>
              </a:spcAft>
              <a:buSzPct val="100000"/>
              <a:buFont typeface="Arial"/>
              <a:buChar char="•"/>
            </a:pP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References</a:t>
            </a:r>
            <a:endParaRPr dirty="0"/>
          </a:p>
        </p:txBody>
      </p:sp>
      <p:sp>
        <p:nvSpPr>
          <p:cNvPr id="3" name="Text Placeholder 2">
            <a:extLst>
              <a:ext uri="{FF2B5EF4-FFF2-40B4-BE49-F238E27FC236}">
                <a16:creationId xmlns:a16="http://schemas.microsoft.com/office/drawing/2014/main" id="{9474FCCA-A805-2341-6CFD-A2D40022BC2A}"/>
              </a:ext>
            </a:extLst>
          </p:cNvPr>
          <p:cNvSpPr>
            <a:spLocks noGrp="1"/>
          </p:cNvSpPr>
          <p:nvPr>
            <p:ph type="body" idx="1"/>
          </p:nvPr>
        </p:nvSpPr>
        <p:spPr/>
        <p:txBody>
          <a:bodyPr>
            <a:normAutofit fontScale="62500" lnSpcReduction="20000"/>
          </a:bodyPr>
          <a:lstStyle/>
          <a:p>
            <a:pPr marL="0" marR="0" indent="0">
              <a:lnSpc>
                <a:spcPct val="107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Bell, C. A.,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Dobbelaer</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M. J.,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Klette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K., &amp; Visscher, A. (2019). Qualities of classroom observation systems.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School Effectiveness and School Improvement, 30</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 3</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29. </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https://doi.org/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10.1080/09243453.2018.1539014 </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tabLst>
                <a:tab pos="-1143000" algn="l"/>
                <a:tab pos="-685800" algn="l"/>
                <a:tab pos="-228600" algn="l"/>
                <a:tab pos="457200" algn="l"/>
                <a:tab pos="6172200" algn="l"/>
                <a:tab pos="6629400" algn="l"/>
              </a:tabLst>
            </a:pP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tabLst>
                <a:tab pos="-1143000" algn="l"/>
                <a:tab pos="-685800" algn="l"/>
                <a:tab pos="-228600" algn="l"/>
                <a:tab pos="457200" algn="l"/>
                <a:tab pos="6172200" algn="l"/>
                <a:tab pos="6629400" algn="l"/>
              </a:tabLst>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Bell, C. A., Qi, Y., Croft, A. J.,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Leusner</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D., McCaffrey, D. F.,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Gitomer</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D. H., &amp;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Pianta</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R. C. (2014). Improving observational score quality: Challenges in observer thinking. In T. J. Kane, K. A. Kerr, &amp; R. C.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Pianta</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(Eds.), </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Designing teacher evaluation systems: New guidance from the Measures of Effective Teaching project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(pp. 50–97). Jossey-Bass.  https://doi.org/10.1002/9781119210856.ch3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Briggs, D. C., </a:t>
            </a:r>
            <a:r>
              <a:rPr lang="en-US" sz="1800" kern="1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Dadey</a:t>
            </a:r>
            <a:r>
              <a:rPr lang="en-US"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 &amp; Kizil, R. C. (2014). </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Comparing student growth and teacher observation to principal judgments in the evaluation of teacher effectiveness</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Center for Assessment, Design, Research and Evaluation, University of Colorado. https://www.gadoe.org/Curriculum-Instruction-and-Assessment/Assessment/Documents/Briggs%20et%20al%202014%20Survey.pdf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Campbell, S. L., &amp; </a:t>
            </a:r>
            <a:r>
              <a:rPr lang="en-US" sz="1800" kern="1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Ronfeldt</a:t>
            </a:r>
            <a:r>
              <a:rPr lang="en-US"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 (2018). Observational evaluation of teachers: Measuring more than we bargained for? </a:t>
            </a:r>
            <a:r>
              <a:rPr lang="en-US" sz="1800"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American Educational Research Journal, 55</a:t>
            </a:r>
            <a:r>
              <a:rPr lang="en-US"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 1233–1267. https://doi.org/10.3102/0002831218776216</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Donaldson, M. L., &amp;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Woulfin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S. (2018). From tinkering to going “rogue”: How principals use agency when enacting new teacher evaluation systems. E</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ducational Evaluation and Policy Analysis, 40(</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4), 531–556. https://doi.org/10.3102/0162373718784205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Garrett, R., &amp; Steinberg, M. P. (2015). Examining teacher effectiveness using classroom observation scores: Evidence from the randomization of teachers to students. </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Educational Evaluation and Policy Analysis, 37</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(2), 224–242. https://doi.org/10.3102/0162373714537551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F2DE0D-E2DD-1CC6-3652-5933E300FE45}"/>
              </a:ext>
            </a:extLst>
          </p:cNvPr>
          <p:cNvSpPr>
            <a:spLocks noGrp="1"/>
          </p:cNvSpPr>
          <p:nvPr>
            <p:ph idx="1"/>
          </p:nvPr>
        </p:nvSpPr>
        <p:spPr>
          <a:xfrm>
            <a:off x="856060" y="279400"/>
            <a:ext cx="7429499" cy="4064001"/>
          </a:xfrm>
        </p:spPr>
        <p:txBody>
          <a:bodyPr>
            <a:normAutofit lnSpcReduction="10000"/>
          </a:bodyPr>
          <a:lstStyle/>
          <a:p>
            <a:pPr marL="0" marR="0" indent="0">
              <a:lnSpc>
                <a:spcPct val="107000"/>
              </a:lnSpc>
              <a:spcBef>
                <a:spcPts val="0"/>
              </a:spcBef>
              <a:spcAft>
                <a:spcPts val="0"/>
              </a:spcAft>
              <a:buNone/>
            </a:pP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Gitomer</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D. H., Bell, C. A., Qi, Y., McCaffrey, D. F., Hamre, B. K., &amp;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Pianta</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R. C. (2014). The instructional challenge in improving teaching quality: Lessons from a classroom observation protocol. </a:t>
            </a:r>
            <a:r>
              <a:rPr lang="en-US" sz="1100" i="1" kern="100" dirty="0">
                <a:effectLst/>
                <a:latin typeface="Times New Roman" panose="02020603050405020304" pitchFamily="18" charset="0"/>
                <a:ea typeface="Times New Roman" panose="02020603050405020304" pitchFamily="18" charset="0"/>
                <a:cs typeface="Times New Roman" panose="02020603050405020304" pitchFamily="18" charset="0"/>
              </a:rPr>
              <a:t>Teachers College Record, 116</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(6), 1–32. http://www.tcrecord.org/Content.asp?ContentId=17460</a:t>
            </a: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fontAlgn="base">
              <a:lnSpc>
                <a:spcPct val="107000"/>
              </a:lnSpc>
              <a:spcBef>
                <a:spcPts val="0"/>
              </a:spcBef>
              <a:spcAft>
                <a:spcPts val="800"/>
              </a:spcAft>
              <a:buNone/>
            </a:pPr>
            <a:r>
              <a:rPr lang="en-US" sz="11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Gitomer</a:t>
            </a:r>
            <a:r>
              <a:rPr lang="en-US" sz="1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 H., Martínez, J. F., Battey, D., &amp; Hyland. N. E. (2021). Assessing the assessment: Evidence of reliability and validity in the </a:t>
            </a:r>
            <a:r>
              <a:rPr lang="en-US" sz="11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edTPA</a:t>
            </a:r>
            <a:r>
              <a:rPr lang="en-US" sz="1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American Educational Research Journal, 58</a:t>
            </a:r>
            <a:r>
              <a:rPr lang="en-US" sz="1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3–31. https://doi.org/10.3102/0002831219890608</a:t>
            </a:r>
          </a:p>
          <a:p>
            <a:pPr marL="0" marR="0" indent="0">
              <a:lnSpc>
                <a:spcPct val="107000"/>
              </a:lnSpc>
              <a:spcBef>
                <a:spcPts val="0"/>
              </a:spcBef>
              <a:spcAft>
                <a:spcPts val="0"/>
              </a:spcAft>
              <a:buNone/>
            </a:pP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Harris, D. N., Ingle, W. K., Rutledge, S. A. (2014). How teacher evaluation methods matter for accountability: A comparative analysis of teacher effectiveness ratings by principals and teacher value-added measures. </a:t>
            </a:r>
            <a:r>
              <a:rPr lang="en-US" sz="1100" i="1" kern="100" dirty="0">
                <a:effectLst/>
                <a:latin typeface="Times New Roman" panose="02020603050405020304" pitchFamily="18" charset="0"/>
                <a:ea typeface="Times New Roman" panose="02020603050405020304" pitchFamily="18" charset="0"/>
                <a:cs typeface="Times New Roman" panose="02020603050405020304" pitchFamily="18" charset="0"/>
              </a:rPr>
              <a:t>American Educational Research Journal, 51</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(1), 73–112. https://doi.org/10.3102/0002831213517130</a:t>
            </a: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Horn, E. (1914).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Distribution of opportunities for participation among the various pupils in classroom recitations</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Teachers College Press.</a:t>
            </a:r>
          </a:p>
          <a:p>
            <a:pPr marL="0" marR="0" indent="0">
              <a:lnSpc>
                <a:spcPct val="107000"/>
              </a:lnSpc>
              <a:spcBef>
                <a:spcPts val="0"/>
              </a:spcBef>
              <a:spcAft>
                <a:spcPts val="0"/>
              </a:spcAft>
              <a:buNone/>
            </a:pP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Kasper, T.,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Holý</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M., Caruso, M., &amp;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Pánková</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M. (Eds.). (2022). </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From school inspectors to school inspection: Supervision of schools in Europe from the Middle Ages to Modern Times</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Verlag Julius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Klinkhardt</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0"/>
              </a:spcAft>
              <a:buNone/>
            </a:pP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Kraft, M. A., &amp; Gilmour, A. F. (2017). Revisiting </a:t>
            </a:r>
            <a:r>
              <a:rPr lang="en-US" sz="1200" i="1" kern="100" dirty="0">
                <a:effectLst/>
                <a:latin typeface="Times New Roman" panose="02020603050405020304" pitchFamily="18" charset="0"/>
                <a:ea typeface="Times New Roman" panose="02020603050405020304" pitchFamily="18" charset="0"/>
                <a:cs typeface="Times New Roman" panose="02020603050405020304" pitchFamily="18" charset="0"/>
              </a:rPr>
              <a:t>The Widget Effect</a:t>
            </a: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 Teacher evaluation reforms and the distribution of teacher effectiveness. </a:t>
            </a:r>
            <a:r>
              <a:rPr lang="en-US" sz="1200" i="1" kern="100" dirty="0">
                <a:effectLst/>
                <a:latin typeface="Times New Roman" panose="02020603050405020304" pitchFamily="18" charset="0"/>
                <a:ea typeface="Times New Roman" panose="02020603050405020304" pitchFamily="18" charset="0"/>
                <a:cs typeface="Times New Roman" panose="02020603050405020304" pitchFamily="18" charset="0"/>
              </a:rPr>
              <a:t>Educational Researcher, 46</a:t>
            </a: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(5), 234–249. https://doi.org/10.3102/0013189X17718797</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9540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C48BD-0104-39AE-9062-602E1E6F5227}"/>
              </a:ext>
            </a:extLst>
          </p:cNvPr>
          <p:cNvSpPr>
            <a:spLocks noGrp="1"/>
          </p:cNvSpPr>
          <p:nvPr>
            <p:ph idx="1"/>
          </p:nvPr>
        </p:nvSpPr>
        <p:spPr>
          <a:xfrm>
            <a:off x="856060" y="546100"/>
            <a:ext cx="7429499" cy="3886200"/>
          </a:xfrm>
        </p:spPr>
        <p:txBody>
          <a:bodyPr>
            <a:normAutofit lnSpcReduction="10000"/>
          </a:bodyPr>
          <a:lstStyle/>
          <a:p>
            <a:pPr marL="0" marR="0" indent="0">
              <a:lnSpc>
                <a:spcPct val="107000"/>
              </a:lnSpc>
              <a:spcBef>
                <a:spcPts val="0"/>
              </a:spcBef>
              <a:spcAft>
                <a:spcPts val="0"/>
              </a:spcAft>
              <a:buNone/>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Lamb, M. L., &amp; Swick, K. J.  (1975). A historical overview of classroom teacher observation. The Educational Forum, 39(2), 238</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247. https://doi.org/10.1080/00131727509339059</a:t>
            </a:r>
          </a:p>
          <a:p>
            <a:pPr marL="0" marR="0">
              <a:lnSpc>
                <a:spcPct val="107000"/>
              </a:lnSpc>
              <a:spcBef>
                <a:spcPts val="0"/>
              </a:spcBef>
              <a:spcAft>
                <a:spcPts val="0"/>
              </a:spcAft>
            </a:pP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Martinez </a:t>
            </a:r>
            <a:r>
              <a:rPr lang="en-US" sz="1100" kern="100" dirty="0" err="1">
                <a:effectLst/>
                <a:latin typeface="Times New Roman" panose="02020603050405020304" pitchFamily="18" charset="0"/>
                <a:ea typeface="Calibri" panose="020F0502020204030204" pitchFamily="34" charset="0"/>
                <a:cs typeface="Times New Roman" panose="02020603050405020304" pitchFamily="18" charset="0"/>
              </a:rPr>
              <a:t>Rizo</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F. (2016).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1100" i="1" kern="100" dirty="0" err="1">
                <a:effectLst/>
                <a:latin typeface="Times New Roman" panose="02020603050405020304" pitchFamily="18" charset="0"/>
                <a:ea typeface="Calibri" panose="020F0502020204030204" pitchFamily="34" charset="0"/>
                <a:cs typeface="Times New Roman" panose="02020603050405020304" pitchFamily="18" charset="0"/>
              </a:rPr>
              <a:t>evaluación</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100" i="1" kern="100" dirty="0" err="1">
                <a:effectLst/>
                <a:latin typeface="Times New Roman" panose="02020603050405020304" pitchFamily="18" charset="0"/>
                <a:ea typeface="Calibri" panose="020F0502020204030204" pitchFamily="34" charset="0"/>
                <a:cs typeface="Times New Roman" panose="02020603050405020304" pitchFamily="18" charset="0"/>
              </a:rPr>
              <a:t>docentes</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100" i="1" kern="100" dirty="0" err="1">
                <a:effectLst/>
                <a:latin typeface="Times New Roman" panose="02020603050405020304" pitchFamily="18" charset="0"/>
                <a:ea typeface="Calibri" panose="020F0502020204030204" pitchFamily="34" charset="0"/>
                <a:cs typeface="Times New Roman" panose="02020603050405020304" pitchFamily="18" charset="0"/>
              </a:rPr>
              <a:t>educación</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kern="100" dirty="0" err="1">
                <a:effectLst/>
                <a:latin typeface="Times New Roman" panose="02020603050405020304" pitchFamily="18" charset="0"/>
                <a:ea typeface="Calibri" panose="020F0502020204030204" pitchFamily="34" charset="0"/>
                <a:cs typeface="Times New Roman" panose="02020603050405020304" pitchFamily="18" charset="0"/>
              </a:rPr>
              <a:t>básica</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 Una revision de la </a:t>
            </a:r>
            <a:r>
              <a:rPr lang="en-US" sz="1100" i="1" kern="100" dirty="0" err="1">
                <a:effectLst/>
                <a:latin typeface="Times New Roman" panose="02020603050405020304" pitchFamily="18" charset="0"/>
                <a:ea typeface="Calibri" panose="020F0502020204030204" pitchFamily="34" charset="0"/>
                <a:cs typeface="Times New Roman" panose="02020603050405020304" pitchFamily="18" charset="0"/>
              </a:rPr>
              <a:t>experiencia</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kern="100" dirty="0" err="1">
                <a:effectLst/>
                <a:latin typeface="Times New Roman" panose="02020603050405020304" pitchFamily="18" charset="0"/>
                <a:ea typeface="Calibri" panose="020F0502020204030204" pitchFamily="34" charset="0"/>
                <a:cs typeface="Times New Roman" panose="02020603050405020304" pitchFamily="18" charset="0"/>
              </a:rPr>
              <a:t>internacional</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Instituto Nacional para la </a:t>
            </a:r>
            <a:r>
              <a:rPr lang="en-US" sz="1100" kern="100" dirty="0" err="1">
                <a:effectLst/>
                <a:latin typeface="Times New Roman" panose="02020603050405020304" pitchFamily="18" charset="0"/>
                <a:ea typeface="Calibri" panose="020F0502020204030204" pitchFamily="34" charset="0"/>
                <a:cs typeface="Times New Roman" panose="02020603050405020304" pitchFamily="18" charset="0"/>
              </a:rPr>
              <a:t>Evaluación</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de la </a:t>
            </a:r>
            <a:r>
              <a:rPr lang="en-US" sz="1100" kern="100" dirty="0" err="1">
                <a:effectLst/>
                <a:latin typeface="Times New Roman" panose="02020603050405020304" pitchFamily="18" charset="0"/>
                <a:ea typeface="Calibri" panose="020F0502020204030204" pitchFamily="34" charset="0"/>
                <a:cs typeface="Times New Roman" panose="02020603050405020304" pitchFamily="18" charset="0"/>
              </a:rPr>
              <a:t>Educación</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0"/>
              </a:spcAft>
              <a:buNone/>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Medley, D. M., &amp; </a:t>
            </a:r>
            <a:r>
              <a:rPr lang="en-US" sz="1100" kern="100" dirty="0" err="1">
                <a:effectLst/>
                <a:latin typeface="Times New Roman" panose="02020603050405020304" pitchFamily="18" charset="0"/>
                <a:ea typeface="Calibri" panose="020F0502020204030204" pitchFamily="34" charset="0"/>
                <a:cs typeface="Times New Roman" panose="02020603050405020304" pitchFamily="18" charset="0"/>
              </a:rPr>
              <a:t>Mitzel</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H. E. (1963). Measuring classroom behavior by systematic observation. In N. L. Gage (Ed.),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Handbook of research on teaching</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(pp. 247</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328). Rand McNally &amp; Co.</a:t>
            </a:r>
          </a:p>
          <a:p>
            <a:pPr marL="0" marR="0" indent="0">
              <a:lnSpc>
                <a:spcPct val="107000"/>
              </a:lnSpc>
              <a:spcBef>
                <a:spcPts val="0"/>
              </a:spcBef>
              <a:spcAft>
                <a:spcPts val="0"/>
              </a:spcAft>
              <a:buNone/>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100" kern="100" dirty="0" err="1">
                <a:effectLst/>
                <a:latin typeface="Times New Roman" panose="02020603050405020304" pitchFamily="18" charset="0"/>
                <a:ea typeface="Calibri" panose="020F0502020204030204" pitchFamily="34" charset="0"/>
                <a:cs typeface="Times New Roman" panose="02020603050405020304" pitchFamily="18" charset="0"/>
              </a:rPr>
              <a:t>Mislevy</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R. J. (2004). Can there be reliability without “reliability”?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Journal of Educational and Behavioral Statistics</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29</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(2), 241</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244. https://www.jstor.org/stable/3701267</a:t>
            </a:r>
          </a:p>
          <a:p>
            <a:pPr marL="0" marR="0" indent="0">
              <a:lnSpc>
                <a:spcPct val="107000"/>
              </a:lnSpc>
              <a:spcBef>
                <a:spcPts val="0"/>
              </a:spcBef>
              <a:spcAft>
                <a:spcPts val="0"/>
              </a:spcAft>
              <a:buNone/>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Moss, P. (1994). Can there be validity without reliability?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Educational Researcher, 23</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(2), 5</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12. https://doi.org/10.2307/1176218</a:t>
            </a:r>
          </a:p>
          <a:p>
            <a:pPr marL="0" marR="0" indent="0">
              <a:lnSpc>
                <a:spcPct val="107000"/>
              </a:lnSpc>
              <a:spcBef>
                <a:spcPts val="0"/>
              </a:spcBef>
              <a:spcAft>
                <a:spcPts val="0"/>
              </a:spcAft>
              <a:buNone/>
            </a:pP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Olson, M. (1975). Measurement and efficiency in education. In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Educational indicators: Monitoring the state of education. Proceedings of the ETS 1975 Invitational Conference</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(pp. 41</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53). Educational Testing Service</a:t>
            </a:r>
          </a:p>
          <a:p>
            <a:pPr marL="0" indent="0">
              <a:lnSpc>
                <a:spcPct val="107000"/>
              </a:lnSpc>
              <a:spcBef>
                <a:spcPts val="0"/>
              </a:spcBef>
              <a:spcAft>
                <a:spcPts val="0"/>
              </a:spcAft>
              <a:buNone/>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Rowan, B., &amp; </a:t>
            </a:r>
            <a:r>
              <a:rPr lang="en-US"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Raudenbush</a:t>
            </a: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 S. W. (2016). Teacher evaluation in American schools. In D. H. </a:t>
            </a:r>
            <a:r>
              <a:rPr lang="en-US"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Gitomer</a:t>
            </a: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 &amp; C. A. Bell (Eds.), </a:t>
            </a:r>
            <a:r>
              <a:rPr lang="en-US" sz="1200" i="1" kern="100" dirty="0">
                <a:effectLst/>
                <a:latin typeface="Times New Roman" panose="02020603050405020304" pitchFamily="18" charset="0"/>
                <a:ea typeface="Times New Roman" panose="02020603050405020304" pitchFamily="18" charset="0"/>
                <a:cs typeface="Times New Roman" panose="02020603050405020304" pitchFamily="18" charset="0"/>
              </a:rPr>
              <a:t>Handbook of research on teaching</a:t>
            </a: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 (5th ed., pp. 1159–1216). American Educational Research Association.</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3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9067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64"/>
        <p:cNvGrpSpPr/>
        <p:nvPr/>
      </p:nvGrpSpPr>
      <p:grpSpPr>
        <a:xfrm>
          <a:off x="0" y="0"/>
          <a:ext cx="0" cy="0"/>
          <a:chOff x="0" y="0"/>
          <a:chExt cx="0" cy="0"/>
        </a:xfrm>
      </p:grpSpPr>
      <p:pic>
        <p:nvPicPr>
          <p:cNvPr id="69" name="Picture 66" descr="One in a crowd">
            <a:extLst>
              <a:ext uri="{FF2B5EF4-FFF2-40B4-BE49-F238E27FC236}">
                <a16:creationId xmlns:a16="http://schemas.microsoft.com/office/drawing/2014/main" id="{3563E164-79F6-8774-D95C-CE644842FB54}"/>
              </a:ext>
            </a:extLst>
          </p:cNvPr>
          <p:cNvPicPr>
            <a:picLocks noChangeAspect="1"/>
          </p:cNvPicPr>
          <p:nvPr/>
        </p:nvPicPr>
        <p:blipFill rotWithShape="1">
          <a:blip r:embed="rId4"/>
          <a:srcRect l="35069" r="26879"/>
          <a:stretch/>
        </p:blipFill>
        <p:spPr>
          <a:xfrm>
            <a:off x="193192" y="10"/>
            <a:ext cx="2609642" cy="51434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65" name="Google Shape;65;p15"/>
          <p:cNvSpPr txBox="1">
            <a:spLocks noGrp="1"/>
          </p:cNvSpPr>
          <p:nvPr>
            <p:ph type="body" idx="1"/>
          </p:nvPr>
        </p:nvSpPr>
        <p:spPr>
          <a:xfrm>
            <a:off x="3227732" y="1770611"/>
            <a:ext cx="5285133" cy="2791450"/>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20000"/>
              </a:spcBef>
              <a:spcAft>
                <a:spcPts val="600"/>
              </a:spcAft>
              <a:buSzPct val="100000"/>
              <a:buNone/>
            </a:pPr>
            <a:r>
              <a:rPr lang="en-US" i="1" dirty="0">
                <a:sym typeface="Times New Roman"/>
              </a:rPr>
              <a:t>"The [classroom environment] data obtained in such records are . . . selective, inconsistent, and usually incomparable with other records. This is due to the tremendous complexity of any social behavior act and the consequent recording of different elements of these complex acts at different times." </a:t>
            </a:r>
          </a:p>
          <a:p>
            <a:pPr marL="2805113" lvl="0" indent="0" defTabSz="457200">
              <a:lnSpc>
                <a:spcPct val="90000"/>
              </a:lnSpc>
              <a:spcBef>
                <a:spcPct val="20000"/>
              </a:spcBef>
              <a:spcAft>
                <a:spcPts val="600"/>
              </a:spcAft>
              <a:buSzPct val="100000"/>
              <a:buNone/>
            </a:pPr>
            <a:r>
              <a:rPr lang="en-US" i="1" dirty="0">
                <a:sym typeface="Times New Roman"/>
              </a:rPr>
              <a:t>(Thomas, 1929)</a:t>
            </a:r>
          </a:p>
          <a:p>
            <a:pPr marL="0" lvl="0" indent="0" defTabSz="457200">
              <a:lnSpc>
                <a:spcPct val="90000"/>
              </a:lnSpc>
              <a:spcBef>
                <a:spcPct val="20000"/>
              </a:spcBef>
              <a:spcAft>
                <a:spcPts val="600"/>
              </a:spcAft>
              <a:buSzPct val="100000"/>
              <a:buFont typeface="Arial"/>
              <a:buChar char="•"/>
            </a:pPr>
            <a:endParaRPr lang="en-US" i="1" dirty="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3AB243-8815-C833-DC27-9D0F117A5E2E}"/>
              </a:ext>
            </a:extLst>
          </p:cNvPr>
          <p:cNvSpPr>
            <a:spLocks noGrp="1"/>
          </p:cNvSpPr>
          <p:nvPr>
            <p:ph idx="1"/>
          </p:nvPr>
        </p:nvSpPr>
        <p:spPr>
          <a:xfrm>
            <a:off x="856060" y="552450"/>
            <a:ext cx="7429499" cy="4127500"/>
          </a:xfrm>
        </p:spPr>
        <p:txBody>
          <a:bodyPr/>
          <a:lstStyle/>
          <a:p>
            <a:pPr marL="0" marR="0" indent="0">
              <a:lnSpc>
                <a:spcPct val="107000"/>
              </a:lnSpc>
              <a:spcBef>
                <a:spcPts val="0"/>
              </a:spcBef>
              <a:spcAft>
                <a:spcPts val="0"/>
              </a:spcAft>
              <a:buNone/>
            </a:pP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Stecher</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B. M., Holtzman, D. J.,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Garet</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M. S., Hamilton, L. S., Engberg, J., Steiner, E. D., Robyn, A., Baird, M. D., Gutierrez, I. A., Peet, E. D.,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Brodziak</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los</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Reyes, I.,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Fronberg</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K., Weinberger, G., Hunter, G. P., &amp; Chambers, J. (2018). </a:t>
            </a:r>
            <a:r>
              <a:rPr lang="en-US" sz="1100" i="1" kern="100" dirty="0">
                <a:effectLst/>
                <a:latin typeface="Times New Roman" panose="02020603050405020304" pitchFamily="18" charset="0"/>
                <a:ea typeface="Times New Roman" panose="02020603050405020304" pitchFamily="18" charset="0"/>
                <a:cs typeface="Times New Roman" panose="02020603050405020304" pitchFamily="18" charset="0"/>
              </a:rPr>
              <a:t>Improving teacher effectiveness: Final report: The intensive partnerships for effective teaching through 2015–2016</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RAND Corporation. https://www.rand.org/pubs/research_reports/RR2242.html</a:t>
            </a: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Thomas, D. S. (1929). </a:t>
            </a:r>
            <a:r>
              <a:rPr lang="en-US" sz="1100" i="1" kern="100" dirty="0">
                <a:effectLst/>
                <a:latin typeface="Times New Roman" panose="02020603050405020304" pitchFamily="18" charset="0"/>
                <a:ea typeface="Calibri" panose="020F0502020204030204" pitchFamily="34" charset="0"/>
                <a:cs typeface="Times New Roman" panose="02020603050405020304" pitchFamily="18" charset="0"/>
              </a:rPr>
              <a:t>Some new techniques for studying social behavior </a:t>
            </a:r>
            <a:r>
              <a:rPr lang="en-US" sz="1100" kern="100" dirty="0">
                <a:effectLst/>
                <a:latin typeface="Times New Roman" panose="02020603050405020304" pitchFamily="18" charset="0"/>
                <a:ea typeface="Calibri" panose="020F0502020204030204" pitchFamily="34" charset="0"/>
                <a:cs typeface="Times New Roman" panose="02020603050405020304" pitchFamily="18" charset="0"/>
              </a:rPr>
              <a:t>(Child Development Monographs, No. 1.). Teachers College. </a:t>
            </a:r>
          </a:p>
          <a:p>
            <a:endParaRPr lang="en-US" dirty="0"/>
          </a:p>
        </p:txBody>
      </p:sp>
    </p:spTree>
    <p:extLst>
      <p:ext uri="{BB962C8B-B14F-4D97-AF65-F5344CB8AC3E}">
        <p14:creationId xmlns:p14="http://schemas.microsoft.com/office/powerpoint/2010/main" val="10961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69"/>
        <p:cNvGrpSpPr/>
        <p:nvPr/>
      </p:nvGrpSpPr>
      <p:grpSpPr>
        <a:xfrm>
          <a:off x="0" y="0"/>
          <a:ext cx="0" cy="0"/>
          <a:chOff x="0" y="0"/>
          <a:chExt cx="0" cy="0"/>
        </a:xfrm>
      </p:grpSpPr>
      <p:pic>
        <p:nvPicPr>
          <p:cNvPr id="83" name="Picture 82" descr="Exclamation mark on a yellow background">
            <a:extLst>
              <a:ext uri="{FF2B5EF4-FFF2-40B4-BE49-F238E27FC236}">
                <a16:creationId xmlns:a16="http://schemas.microsoft.com/office/drawing/2014/main" id="{8C472D6D-20BE-4496-9560-BB19D2F4BEFD}"/>
              </a:ext>
            </a:extLst>
          </p:cNvPr>
          <p:cNvPicPr>
            <a:picLocks noChangeAspect="1"/>
          </p:cNvPicPr>
          <p:nvPr/>
        </p:nvPicPr>
        <p:blipFill rotWithShape="1">
          <a:blip r:embed="rId4">
            <a:alphaModFix amt="15000"/>
          </a:blip>
          <a:srcRect t="25000"/>
          <a:stretch/>
        </p:blipFill>
        <p:spPr>
          <a:xfrm>
            <a:off x="20" y="199516"/>
            <a:ext cx="9143980" cy="5143490"/>
          </a:xfrm>
          <a:prstGeom prst="rect">
            <a:avLst/>
          </a:prstGeom>
        </p:spPr>
      </p:pic>
      <p:sp>
        <p:nvSpPr>
          <p:cNvPr id="70" name="Google Shape;70;p16"/>
          <p:cNvSpPr txBox="1">
            <a:spLocks noGrp="1"/>
          </p:cNvSpPr>
          <p:nvPr>
            <p:ph type="body" idx="1"/>
          </p:nvPr>
        </p:nvSpPr>
        <p:spPr>
          <a:xfrm>
            <a:off x="856059" y="523702"/>
            <a:ext cx="7429499" cy="4131425"/>
          </a:xfrm>
          <a:prstGeom prst="rect">
            <a:avLst/>
          </a:prstGeom>
        </p:spPr>
        <p:txBody>
          <a:bodyPr spcFirstLastPara="1" vert="horz" lIns="91440" tIns="45720" rIns="91440" bIns="45720" rtlCol="0" anchor="ctr" anchorCtr="0">
            <a:normAutofit fontScale="92500" lnSpcReduction="20000"/>
          </a:bodyPr>
          <a:lstStyle/>
          <a:p>
            <a:pPr marL="0" lvl="0" indent="0" defTabSz="457200">
              <a:lnSpc>
                <a:spcPct val="90000"/>
              </a:lnSpc>
              <a:spcBef>
                <a:spcPct val="20000"/>
              </a:spcBef>
              <a:spcAft>
                <a:spcPts val="600"/>
              </a:spcAft>
              <a:buSzPct val="100000"/>
              <a:buNone/>
            </a:pPr>
            <a:r>
              <a:rPr lang="en-US" i="1" dirty="0">
                <a:sym typeface="Times New Roman"/>
              </a:rPr>
              <a:t>Early systems shared some key common characteristics: </a:t>
            </a:r>
          </a:p>
          <a:p>
            <a:pPr lvl="0" indent="-457200" defTabSz="457200">
              <a:lnSpc>
                <a:spcPct val="90000"/>
              </a:lnSpc>
              <a:spcBef>
                <a:spcPct val="20000"/>
              </a:spcBef>
              <a:spcAft>
                <a:spcPts val="600"/>
              </a:spcAft>
              <a:buSzPct val="100000"/>
              <a:buNone/>
            </a:pPr>
            <a:r>
              <a:rPr lang="en-US" dirty="0">
                <a:sym typeface="Times New Roman"/>
              </a:rPr>
              <a:t>      1) Striking definitions/criteria to assess </a:t>
            </a:r>
            <a:r>
              <a:rPr lang="en-US" i="1" dirty="0">
                <a:sym typeface="Times New Roman"/>
              </a:rPr>
              <a:t>teaching</a:t>
            </a:r>
            <a:r>
              <a:rPr lang="en-US" dirty="0">
                <a:sym typeface="Times New Roman"/>
              </a:rPr>
              <a:t> (e.g., proper attire, shoe 	         </a:t>
            </a:r>
            <a:br>
              <a:rPr lang="en-US" dirty="0">
                <a:sym typeface="Times New Roman"/>
              </a:rPr>
            </a:br>
            <a:r>
              <a:rPr lang="en-US" dirty="0">
                <a:sym typeface="Times New Roman"/>
              </a:rPr>
              <a:t> cleanliness…) </a:t>
            </a:r>
          </a:p>
          <a:p>
            <a:pPr lvl="0" indent="-457200" defTabSz="457200">
              <a:lnSpc>
                <a:spcPct val="90000"/>
              </a:lnSpc>
              <a:spcBef>
                <a:spcPct val="20000"/>
              </a:spcBef>
              <a:spcAft>
                <a:spcPts val="600"/>
              </a:spcAft>
              <a:buSzPct val="100000"/>
              <a:buNone/>
            </a:pPr>
            <a:r>
              <a:rPr lang="en-US" dirty="0">
                <a:sym typeface="Times New Roman"/>
              </a:rPr>
              <a:t>      2) Multiple sources of evidence (e.g., interview, notebook, lesson plan, seating chart,     </a:t>
            </a:r>
            <a:br>
              <a:rPr lang="en-US" dirty="0">
                <a:sym typeface="Times New Roman"/>
              </a:rPr>
            </a:br>
            <a:r>
              <a:rPr lang="en-US" dirty="0">
                <a:sym typeface="Times New Roman"/>
              </a:rPr>
              <a:t> observation)</a:t>
            </a:r>
          </a:p>
          <a:p>
            <a:pPr marL="0" lvl="0" indent="0" defTabSz="457200">
              <a:lnSpc>
                <a:spcPct val="90000"/>
              </a:lnSpc>
              <a:spcBef>
                <a:spcPct val="20000"/>
              </a:spcBef>
              <a:spcAft>
                <a:spcPts val="600"/>
              </a:spcAft>
              <a:buSzPct val="100000"/>
              <a:buNone/>
            </a:pPr>
            <a:r>
              <a:rPr lang="en-US" dirty="0">
                <a:sym typeface="Times New Roman"/>
              </a:rPr>
              <a:t>      3) No concern with technical properties (measurement error, reliability, validity) </a:t>
            </a:r>
          </a:p>
          <a:p>
            <a:pPr marL="0" lvl="0" indent="0" defTabSz="457200">
              <a:lnSpc>
                <a:spcPct val="90000"/>
              </a:lnSpc>
              <a:spcBef>
                <a:spcPct val="20000"/>
              </a:spcBef>
              <a:spcAft>
                <a:spcPts val="600"/>
              </a:spcAft>
              <a:buSzPct val="100000"/>
              <a:buNone/>
            </a:pPr>
            <a:endParaRPr lang="en-US" i="1" dirty="0">
              <a:sym typeface="Times New Roman"/>
            </a:endParaRPr>
          </a:p>
          <a:p>
            <a:pPr marL="0" lvl="0" indent="0" defTabSz="457200">
              <a:lnSpc>
                <a:spcPct val="90000"/>
              </a:lnSpc>
              <a:spcBef>
                <a:spcPct val="20000"/>
              </a:spcBef>
              <a:spcAft>
                <a:spcPts val="600"/>
              </a:spcAft>
              <a:buSzPct val="100000"/>
              <a:buNone/>
            </a:pPr>
            <a:r>
              <a:rPr lang="en-US" i="1" dirty="0">
                <a:sym typeface="Times New Roman"/>
              </a:rPr>
              <a:t>First half of 20th century: </a:t>
            </a:r>
          </a:p>
          <a:p>
            <a:pPr marL="0" lvl="0" indent="0" defTabSz="457200">
              <a:lnSpc>
                <a:spcPct val="90000"/>
              </a:lnSpc>
              <a:spcBef>
                <a:spcPct val="20000"/>
              </a:spcBef>
              <a:spcAft>
                <a:spcPts val="600"/>
              </a:spcAft>
              <a:buSzPct val="100000"/>
              <a:buNone/>
            </a:pPr>
            <a:r>
              <a:rPr lang="en-US" dirty="0">
                <a:sym typeface="Times New Roman"/>
              </a:rPr>
              <a:t>Variations of “4S” criteria: </a:t>
            </a:r>
            <a:r>
              <a:rPr lang="en-US" i="1" dirty="0">
                <a:sym typeface="Times New Roman"/>
              </a:rPr>
              <a:t>Schooling, Seniority, </a:t>
            </a:r>
            <a:r>
              <a:rPr lang="en-US" i="1" dirty="0" err="1">
                <a:sym typeface="Times New Roman"/>
              </a:rPr>
              <a:t>Shoeshining</a:t>
            </a:r>
            <a:r>
              <a:rPr lang="en-US" i="1" dirty="0">
                <a:sym typeface="Times New Roman"/>
              </a:rPr>
              <a:t>, Sycophancy</a:t>
            </a:r>
            <a:r>
              <a:rPr lang="en-US" dirty="0">
                <a:sym typeface="Times New Roman"/>
              </a:rPr>
              <a:t> (Olson, 1975)</a:t>
            </a:r>
          </a:p>
          <a:p>
            <a:pPr marL="457200" lvl="0" indent="0" defTabSz="457200">
              <a:lnSpc>
                <a:spcPct val="90000"/>
              </a:lnSpc>
              <a:spcBef>
                <a:spcPct val="20000"/>
              </a:spcBef>
              <a:spcAft>
                <a:spcPts val="600"/>
              </a:spcAft>
              <a:buSzPct val="100000"/>
              <a:buNone/>
            </a:pPr>
            <a:r>
              <a:rPr lang="en-US" dirty="0">
                <a:sym typeface="Times New Roman"/>
              </a:rPr>
              <a:t>Growing efforts to collect systematic evidence in classrooms (Horn, 1914; Thomas, 1929), attention to issues of quantification (</a:t>
            </a:r>
            <a:r>
              <a:rPr lang="en-US" i="1" dirty="0">
                <a:sym typeface="Times New Roman"/>
              </a:rPr>
              <a:t>counting </a:t>
            </a:r>
            <a:r>
              <a:rPr lang="en-US" dirty="0">
                <a:sym typeface="Times New Roman"/>
              </a:rPr>
              <a:t>vs</a:t>
            </a:r>
            <a:r>
              <a:rPr lang="en-US" i="1" dirty="0">
                <a:sym typeface="Times New Roman"/>
              </a:rPr>
              <a:t> rating</a:t>
            </a:r>
            <a:r>
              <a:rPr lang="en-US" dirty="0">
                <a:sym typeface="Times New Roman"/>
              </a:rPr>
              <a:t>), qualifications of observers, and increasingly measurement error (Medley &amp; </a:t>
            </a:r>
            <a:r>
              <a:rPr lang="en-US" dirty="0" err="1">
                <a:sym typeface="Times New Roman"/>
              </a:rPr>
              <a:t>Mitzel</a:t>
            </a:r>
            <a:r>
              <a:rPr lang="en-US" dirty="0">
                <a:sym typeface="Times New Roman"/>
              </a:rPr>
              <a:t>, 1963)</a:t>
            </a:r>
          </a:p>
          <a:p>
            <a:pPr marL="457200" lvl="0" indent="0" defTabSz="457200">
              <a:lnSpc>
                <a:spcPct val="90000"/>
              </a:lnSpc>
              <a:spcBef>
                <a:spcPct val="20000"/>
              </a:spcBef>
              <a:spcAft>
                <a:spcPts val="600"/>
              </a:spcAft>
              <a:buSzPct val="100000"/>
              <a:buNone/>
            </a:pPr>
            <a:r>
              <a:rPr lang="en-US" dirty="0">
                <a:sym typeface="Times New Roman"/>
              </a:rPr>
              <a:t>A lot of progress made …</a:t>
            </a:r>
          </a:p>
          <a:p>
            <a:pPr marL="457200" lvl="0" indent="0" defTabSz="457200">
              <a:lnSpc>
                <a:spcPct val="90000"/>
              </a:lnSpc>
              <a:spcBef>
                <a:spcPct val="20000"/>
              </a:spcBef>
              <a:spcAft>
                <a:spcPts val="600"/>
              </a:spcAft>
              <a:buSzPct val="100000"/>
              <a:buFont typeface="Arial"/>
              <a:buChar char="•"/>
            </a:pPr>
            <a:endParaRPr lang="en-US" dirty="0">
              <a:sym typeface="Times New Roman"/>
            </a:endParaRPr>
          </a:p>
          <a:p>
            <a:pPr marL="1371600" lvl="0" indent="0" defTabSz="457200">
              <a:lnSpc>
                <a:spcPct val="90000"/>
              </a:lnSpc>
              <a:spcBef>
                <a:spcPct val="20000"/>
              </a:spcBef>
              <a:spcAft>
                <a:spcPts val="600"/>
              </a:spcAft>
              <a:buSzPct val="100000"/>
              <a:buNone/>
            </a:pPr>
            <a:r>
              <a:rPr lang="en-US" dirty="0">
                <a:sym typeface="Times New Roman"/>
              </a:rPr>
              <a:t>(For historical overviews see Kasper et al., 2022; Martinez </a:t>
            </a:r>
            <a:r>
              <a:rPr lang="en-US" dirty="0" err="1">
                <a:sym typeface="Times New Roman"/>
              </a:rPr>
              <a:t>Rizo</a:t>
            </a:r>
            <a:r>
              <a:rPr lang="en-US" dirty="0">
                <a:sym typeface="Times New Roman"/>
              </a:rPr>
              <a:t>, 2016; Olson, 1975)</a:t>
            </a:r>
            <a:endParaRPr lang="en-US" dirty="0">
              <a:highlight>
                <a:srgbClr val="FFFFFF"/>
              </a:highlight>
              <a:sym typeface="Times New Roman"/>
            </a:endParaRPr>
          </a:p>
          <a:p>
            <a:pPr marL="457200" lvl="0" indent="0" defTabSz="457200">
              <a:lnSpc>
                <a:spcPct val="90000"/>
              </a:lnSpc>
              <a:spcBef>
                <a:spcPct val="20000"/>
              </a:spcBef>
              <a:spcAft>
                <a:spcPts val="600"/>
              </a:spcAft>
              <a:buSzPct val="100000"/>
              <a:buFont typeface="Arial"/>
              <a:buChar char="•"/>
            </a:pPr>
            <a:endParaRPr lang="en-US" sz="700" dirty="0"/>
          </a:p>
          <a:p>
            <a:pPr marL="0" lvl="0" indent="0" defTabSz="457200">
              <a:lnSpc>
                <a:spcPct val="90000"/>
              </a:lnSpc>
              <a:spcBef>
                <a:spcPct val="20000"/>
              </a:spcBef>
              <a:spcAft>
                <a:spcPts val="600"/>
              </a:spcAft>
              <a:buSzPct val="100000"/>
              <a:buFont typeface="Arial"/>
              <a:buChar char="•"/>
            </a:pP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74"/>
        <p:cNvGrpSpPr/>
        <p:nvPr/>
      </p:nvGrpSpPr>
      <p:grpSpPr>
        <a:xfrm>
          <a:off x="0" y="0"/>
          <a:ext cx="0" cy="0"/>
          <a:chOff x="0" y="0"/>
          <a:chExt cx="0" cy="0"/>
        </a:xfrm>
      </p:grpSpPr>
      <p:pic>
        <p:nvPicPr>
          <p:cNvPr id="77" name="Picture 76" descr="White bulbs with a yellow one standing out">
            <a:extLst>
              <a:ext uri="{FF2B5EF4-FFF2-40B4-BE49-F238E27FC236}">
                <a16:creationId xmlns:a16="http://schemas.microsoft.com/office/drawing/2014/main" id="{5C1451B7-53D7-F294-C824-38BA1DACA5CF}"/>
              </a:ext>
            </a:extLst>
          </p:cNvPr>
          <p:cNvPicPr>
            <a:picLocks noChangeAspect="1"/>
          </p:cNvPicPr>
          <p:nvPr/>
        </p:nvPicPr>
        <p:blipFill rotWithShape="1">
          <a:blip r:embed="rId4"/>
          <a:srcRect l="25131" r="41002"/>
          <a:stretch/>
        </p:blipFill>
        <p:spPr>
          <a:xfrm>
            <a:off x="193192" y="191203"/>
            <a:ext cx="2609642" cy="51434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75" name="Google Shape;75;p17"/>
          <p:cNvSpPr txBox="1">
            <a:spLocks noGrp="1"/>
          </p:cNvSpPr>
          <p:nvPr>
            <p:ph type="body" idx="1"/>
          </p:nvPr>
        </p:nvSpPr>
        <p:spPr>
          <a:xfrm>
            <a:off x="3227732" y="2000249"/>
            <a:ext cx="5285133" cy="2561812"/>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20000"/>
              </a:spcBef>
              <a:spcAft>
                <a:spcPts val="600"/>
              </a:spcAft>
              <a:buSzPct val="100000"/>
              <a:buNone/>
            </a:pPr>
            <a:r>
              <a:rPr lang="en-US" sz="1400" i="1" dirty="0">
                <a:sym typeface="Times New Roman"/>
              </a:rPr>
              <a:t>“The concern for observing teacher behavior in the classroom (for control, research, or instructional improvement purposes) is again emerging as one way of attaining educational accountability . . . The people charged with the tasks of observing, assessing, and judging classroom teaching behaviors can avoid the pitfalls of previous observers if they take a close look at the historical development of observation procedures and reasons for utilizing teacher observation instruments.”</a:t>
            </a:r>
          </a:p>
          <a:p>
            <a:pPr marL="0" lvl="0" indent="0" defTabSz="457200">
              <a:lnSpc>
                <a:spcPct val="90000"/>
              </a:lnSpc>
              <a:spcBef>
                <a:spcPct val="20000"/>
              </a:spcBef>
              <a:spcAft>
                <a:spcPts val="600"/>
              </a:spcAft>
              <a:buSzPct val="100000"/>
              <a:buNone/>
            </a:pPr>
            <a:r>
              <a:rPr lang="en-US" sz="1400" i="1" dirty="0">
                <a:sym typeface="Times New Roman"/>
              </a:rPr>
              <a:t>											(Lamb &amp; Swick, 1979)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730634" y="535781"/>
            <a:ext cx="2499716" cy="380761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3000">
                <a:sym typeface="Times New Roman"/>
              </a:rPr>
              <a:t>100 Years Later </a:t>
            </a:r>
          </a:p>
        </p:txBody>
      </p:sp>
      <p:sp>
        <p:nvSpPr>
          <p:cNvPr id="86" name="Rectangle 85">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51435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4904" y="2396848"/>
            <a:ext cx="51435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0" name="Straight Connector 89">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51435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81" name="Google Shape;81;p18"/>
          <p:cNvSpPr txBox="1">
            <a:spLocks noGrp="1"/>
          </p:cNvSpPr>
          <p:nvPr>
            <p:ph type="body" idx="1"/>
          </p:nvPr>
        </p:nvSpPr>
        <p:spPr>
          <a:xfrm>
            <a:off x="3729784" y="535781"/>
            <a:ext cx="4690313" cy="3807619"/>
          </a:xfrm>
          <a:prstGeom prst="rect">
            <a:avLst/>
          </a:prstGeom>
        </p:spPr>
        <p:txBody>
          <a:bodyPr spcFirstLastPara="1" vert="horz" lIns="91440" tIns="45720" rIns="91440" bIns="45720" rtlCol="0" anchor="ctr" anchorCtr="0">
            <a:normAutofit/>
          </a:bodyPr>
          <a:lstStyle/>
          <a:p>
            <a:pPr marL="114300" lvl="0" indent="-114300" defTabSz="457200">
              <a:spcBef>
                <a:spcPct val="20000"/>
              </a:spcBef>
              <a:spcAft>
                <a:spcPts val="600"/>
              </a:spcAft>
              <a:buSzPct val="100000"/>
              <a:buFont typeface="Arial"/>
              <a:buChar char="•"/>
            </a:pPr>
            <a:r>
              <a:rPr lang="en-US" dirty="0">
                <a:solidFill>
                  <a:schemeClr val="tx1"/>
                </a:solidFill>
                <a:sym typeface="Times New Roman"/>
              </a:rPr>
              <a:t>Teaching is still complex - more complex than ever.</a:t>
            </a:r>
          </a:p>
          <a:p>
            <a:pPr marL="114300" lvl="0" indent="-114300" defTabSz="457200">
              <a:spcBef>
                <a:spcPct val="20000"/>
              </a:spcBef>
              <a:spcAft>
                <a:spcPts val="600"/>
              </a:spcAft>
              <a:buSzPct val="100000"/>
              <a:buFont typeface="Arial"/>
              <a:buChar char="•"/>
            </a:pPr>
            <a:r>
              <a:rPr lang="en-US" dirty="0">
                <a:solidFill>
                  <a:schemeClr val="tx1"/>
                </a:solidFill>
                <a:sym typeface="Times New Roman"/>
              </a:rPr>
              <a:t>Observation methods have been substantially refined.</a:t>
            </a:r>
          </a:p>
          <a:p>
            <a:pPr marL="114300" lvl="0" indent="-114300" defTabSz="457200">
              <a:spcBef>
                <a:spcPct val="20000"/>
              </a:spcBef>
              <a:spcAft>
                <a:spcPts val="600"/>
              </a:spcAft>
              <a:buSzPct val="100000"/>
              <a:buFont typeface="Arial"/>
              <a:buChar char="•"/>
            </a:pPr>
            <a:r>
              <a:rPr lang="en-US" dirty="0">
                <a:solidFill>
                  <a:schemeClr val="tx1"/>
                </a:solidFill>
                <a:sym typeface="Times New Roman"/>
              </a:rPr>
              <a:t>The pursuit of stable traits of teaching quality through observation remains elusive – and the likelihood of improved measurement is uncertain.</a:t>
            </a:r>
          </a:p>
          <a:p>
            <a:pPr marL="114300" lvl="0" indent="-114300" defTabSz="457200">
              <a:spcBef>
                <a:spcPct val="20000"/>
              </a:spcBef>
              <a:spcAft>
                <a:spcPts val="600"/>
              </a:spcAft>
              <a:buSzPct val="100000"/>
              <a:buFont typeface="Arial"/>
              <a:buChar char="•"/>
            </a:pPr>
            <a:r>
              <a:rPr lang="en-US" dirty="0">
                <a:solidFill>
                  <a:schemeClr val="tx1"/>
                </a:solidFill>
                <a:sym typeface="Times New Roman"/>
              </a:rPr>
              <a:t>The greatest promise of observational methods is to contribute to improving teaching through professional and institutional development.</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85"/>
        <p:cNvGrpSpPr/>
        <p:nvPr/>
      </p:nvGrpSpPr>
      <p:grpSpPr>
        <a:xfrm>
          <a:off x="0" y="0"/>
          <a:ext cx="0" cy="0"/>
          <a:chOff x="0" y="0"/>
          <a:chExt cx="0" cy="0"/>
        </a:xfrm>
      </p:grpSpPr>
      <p:sp>
        <p:nvSpPr>
          <p:cNvPr id="87" name="Google Shape;87;p19"/>
          <p:cNvSpPr txBox="1">
            <a:spLocks noGrp="1"/>
          </p:cNvSpPr>
          <p:nvPr>
            <p:ph type="title"/>
          </p:nvPr>
        </p:nvSpPr>
        <p:spPr>
          <a:xfrm>
            <a:off x="3227732" y="457200"/>
            <a:ext cx="5057825" cy="914400"/>
          </a:xfrm>
          <a:prstGeom prst="rect">
            <a:avLst/>
          </a:prstGeom>
        </p:spPr>
        <p:txBody>
          <a:bodyPr spcFirstLastPara="1" vert="horz" lIns="91440" tIns="45720" rIns="91440" bIns="45720" rtlCol="0" anchor="ctr" anchorCtr="0">
            <a:normAutofit fontScale="90000"/>
          </a:bodyPr>
          <a:lstStyle/>
          <a:p>
            <a:pPr marL="0" lvl="0" indent="0" defTabSz="457200">
              <a:spcBef>
                <a:spcPct val="0"/>
              </a:spcBef>
              <a:spcAft>
                <a:spcPts val="0"/>
              </a:spcAft>
            </a:pPr>
            <a:r>
              <a:rPr lang="en-US" sz="3200" dirty="0">
                <a:sym typeface="Times New Roman"/>
              </a:rPr>
              <a:t>1990s-2020s: the latest wave </a:t>
            </a:r>
          </a:p>
          <a:p>
            <a:pPr marL="0" lvl="0" indent="0" defTabSz="457200">
              <a:spcBef>
                <a:spcPct val="0"/>
              </a:spcBef>
              <a:spcAft>
                <a:spcPts val="0"/>
              </a:spcAft>
            </a:pPr>
            <a:endParaRPr lang="en-US" sz="3200" dirty="0">
              <a:sym typeface="Times New Roman"/>
            </a:endParaRPr>
          </a:p>
        </p:txBody>
      </p:sp>
      <p:pic>
        <p:nvPicPr>
          <p:cNvPr id="89" name="Picture 88" descr="Graph on document with pen">
            <a:extLst>
              <a:ext uri="{FF2B5EF4-FFF2-40B4-BE49-F238E27FC236}">
                <a16:creationId xmlns:a16="http://schemas.microsoft.com/office/drawing/2014/main" id="{644B1B63-C794-4EA3-D252-B140B3AB756F}"/>
              </a:ext>
            </a:extLst>
          </p:cNvPr>
          <p:cNvPicPr>
            <a:picLocks noChangeAspect="1"/>
          </p:cNvPicPr>
          <p:nvPr/>
        </p:nvPicPr>
        <p:blipFill rotWithShape="1">
          <a:blip r:embed="rId4"/>
          <a:srcRect l="39927" r="26206"/>
          <a:stretch/>
        </p:blipFill>
        <p:spPr>
          <a:xfrm>
            <a:off x="193192" y="10"/>
            <a:ext cx="2609642" cy="51434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86" name="Google Shape;86;p19"/>
          <p:cNvSpPr txBox="1">
            <a:spLocks noGrp="1"/>
          </p:cNvSpPr>
          <p:nvPr>
            <p:ph type="body" idx="1"/>
          </p:nvPr>
        </p:nvSpPr>
        <p:spPr>
          <a:xfrm>
            <a:off x="3227732" y="1290844"/>
            <a:ext cx="5285133" cy="3331956"/>
          </a:xfrm>
          <a:prstGeom prst="rect">
            <a:avLst/>
          </a:prstGeom>
        </p:spPr>
        <p:txBody>
          <a:bodyPr spcFirstLastPara="1" vert="horz" lIns="91440" tIns="45720" rIns="91440" bIns="45720" rtlCol="0" anchor="ctr" anchorCtr="0">
            <a:noAutofit/>
          </a:bodyPr>
          <a:lstStyle/>
          <a:p>
            <a:pPr marL="114300" lvl="0" indent="-114300" defTabSz="457200">
              <a:lnSpc>
                <a:spcPct val="90000"/>
              </a:lnSpc>
              <a:spcBef>
                <a:spcPct val="20000"/>
              </a:spcBef>
              <a:spcAft>
                <a:spcPts val="600"/>
              </a:spcAft>
              <a:buSzPct val="100000"/>
              <a:buFont typeface="Arial"/>
              <a:buChar char="•"/>
            </a:pPr>
            <a:r>
              <a:rPr lang="en-US" sz="1200" dirty="0">
                <a:sym typeface="Times New Roman"/>
              </a:rPr>
              <a:t>Unprecedented in reach, aims, and intended policy uses throughout the world</a:t>
            </a:r>
          </a:p>
          <a:p>
            <a:pPr marL="0" lvl="0" indent="0" defTabSz="457200">
              <a:lnSpc>
                <a:spcPct val="90000"/>
              </a:lnSpc>
              <a:spcBef>
                <a:spcPct val="20000"/>
              </a:spcBef>
              <a:spcAft>
                <a:spcPts val="600"/>
              </a:spcAft>
              <a:buSzPct val="100000"/>
              <a:buFont typeface="Arial"/>
              <a:buChar char="•"/>
            </a:pPr>
            <a:r>
              <a:rPr lang="en-US" sz="1200" dirty="0">
                <a:sym typeface="Times New Roman"/>
              </a:rPr>
              <a:t> Growing technical sophistication, robust research base:</a:t>
            </a:r>
          </a:p>
          <a:p>
            <a:pPr marL="457200" lvl="0" indent="0" defTabSz="457200">
              <a:lnSpc>
                <a:spcPct val="90000"/>
              </a:lnSpc>
              <a:spcBef>
                <a:spcPct val="20000"/>
              </a:spcBef>
              <a:spcAft>
                <a:spcPts val="600"/>
              </a:spcAft>
              <a:buSzPct val="100000"/>
              <a:buFont typeface="Arial"/>
              <a:buChar char="•"/>
            </a:pPr>
            <a:r>
              <a:rPr lang="en-US" sz="1200" dirty="0">
                <a:sym typeface="Times New Roman"/>
              </a:rPr>
              <a:t> Conceptual frameworks and models of teaching  </a:t>
            </a:r>
          </a:p>
          <a:p>
            <a:pPr marL="457200" lvl="0" indent="0" defTabSz="457200">
              <a:lnSpc>
                <a:spcPct val="90000"/>
              </a:lnSpc>
              <a:spcBef>
                <a:spcPct val="20000"/>
              </a:spcBef>
              <a:spcAft>
                <a:spcPts val="600"/>
              </a:spcAft>
              <a:buSzPct val="100000"/>
              <a:buFont typeface="Arial"/>
              <a:buChar char="•"/>
            </a:pPr>
            <a:r>
              <a:rPr lang="en-US" sz="1200" dirty="0">
                <a:sym typeface="Times New Roman"/>
              </a:rPr>
              <a:t> Instruments (e.g., CLASS, FFT, MKT, ICALT, 3 Dimensions, TALIS) </a:t>
            </a:r>
          </a:p>
          <a:p>
            <a:pPr marL="457200" lvl="0" indent="0" defTabSz="457200">
              <a:lnSpc>
                <a:spcPct val="90000"/>
              </a:lnSpc>
              <a:spcBef>
                <a:spcPct val="20000"/>
              </a:spcBef>
              <a:spcAft>
                <a:spcPts val="600"/>
              </a:spcAft>
              <a:buSzPct val="100000"/>
              <a:buFont typeface="Arial"/>
              <a:buChar char="•"/>
            </a:pPr>
            <a:r>
              <a:rPr lang="en-US" sz="1200" dirty="0">
                <a:sym typeface="Times New Roman"/>
              </a:rPr>
              <a:t> Strong “content validity” of domains/dimensions </a:t>
            </a:r>
          </a:p>
          <a:p>
            <a:pPr marL="571500" lvl="0" indent="-114300" defTabSz="457200">
              <a:lnSpc>
                <a:spcPct val="90000"/>
              </a:lnSpc>
              <a:spcBef>
                <a:spcPct val="20000"/>
              </a:spcBef>
              <a:spcAft>
                <a:spcPts val="600"/>
              </a:spcAft>
              <a:buSzPct val="100000"/>
              <a:buFont typeface="Arial"/>
              <a:buChar char="•"/>
            </a:pPr>
            <a:r>
              <a:rPr lang="en-US" sz="1200" dirty="0">
                <a:sym typeface="Times New Roman"/>
              </a:rPr>
              <a:t>Psychometric methods/models for scoring and analysis, reliability, and validity </a:t>
            </a:r>
          </a:p>
          <a:p>
            <a:pPr marL="571500" lvl="0" indent="-114300" defTabSz="457200">
              <a:lnSpc>
                <a:spcPct val="90000"/>
              </a:lnSpc>
              <a:spcBef>
                <a:spcPct val="20000"/>
              </a:spcBef>
              <a:spcAft>
                <a:spcPts val="600"/>
              </a:spcAft>
              <a:buSzPct val="100000"/>
              <a:buFont typeface="Arial"/>
              <a:buChar char="•"/>
            </a:pPr>
            <a:r>
              <a:rPr lang="en-US" sz="1200" dirty="0">
                <a:sym typeface="Times New Roman"/>
              </a:rPr>
              <a:t>High-profile empirical pilot studies (some extraordinarily well-funded) - Measures of Effective Teaching (MET, U.S.),  Pythagoras (Germany), TALIS Video (International)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730634" y="535781"/>
            <a:ext cx="2499716" cy="3807619"/>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0"/>
              </a:spcBef>
              <a:spcAft>
                <a:spcPts val="0"/>
              </a:spcAft>
            </a:pPr>
            <a:r>
              <a:rPr lang="en-US" sz="2800" dirty="0">
                <a:sym typeface="Times New Roman"/>
              </a:rPr>
              <a:t>The Dominant Goal - Stable Estimates of Teaching Quality</a:t>
            </a:r>
          </a:p>
          <a:p>
            <a:pPr marL="0" lvl="0" indent="0" defTabSz="457200">
              <a:lnSpc>
                <a:spcPct val="90000"/>
              </a:lnSpc>
              <a:spcBef>
                <a:spcPct val="0"/>
              </a:spcBef>
              <a:spcAft>
                <a:spcPts val="0"/>
              </a:spcAft>
            </a:pPr>
            <a:endParaRPr lang="en-US" sz="2800" dirty="0"/>
          </a:p>
          <a:p>
            <a:pPr marL="0" lvl="0" indent="0" defTabSz="457200">
              <a:lnSpc>
                <a:spcPct val="90000"/>
              </a:lnSpc>
              <a:spcBef>
                <a:spcPct val="0"/>
              </a:spcBef>
              <a:spcAft>
                <a:spcPts val="0"/>
              </a:spcAft>
            </a:pPr>
            <a:r>
              <a:rPr lang="en-US" sz="2800" dirty="0"/>
              <a:t> </a:t>
            </a:r>
          </a:p>
        </p:txBody>
      </p:sp>
      <p:sp>
        <p:nvSpPr>
          <p:cNvPr id="98" name="Rectangle 9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51435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4904" y="2396848"/>
            <a:ext cx="51435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2" name="Straight Connector 10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51435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93" name="Google Shape;93;p20"/>
          <p:cNvSpPr txBox="1">
            <a:spLocks noGrp="1"/>
          </p:cNvSpPr>
          <p:nvPr>
            <p:ph type="body" idx="1"/>
          </p:nvPr>
        </p:nvSpPr>
        <p:spPr>
          <a:xfrm>
            <a:off x="3729784" y="535781"/>
            <a:ext cx="4690313" cy="4017169"/>
          </a:xfrm>
          <a:prstGeom prst="rect">
            <a:avLst/>
          </a:prstGeom>
        </p:spPr>
        <p:txBody>
          <a:bodyPr spcFirstLastPara="1" vert="horz" lIns="91440" tIns="45720" rIns="91440" bIns="45720" rtlCol="0" anchor="ctr" anchorCtr="0">
            <a:noAutofit/>
          </a:bodyPr>
          <a:lstStyle/>
          <a:p>
            <a:pPr marL="0" lvl="0" indent="0" defTabSz="457200">
              <a:lnSpc>
                <a:spcPct val="90000"/>
              </a:lnSpc>
              <a:spcBef>
                <a:spcPct val="20000"/>
              </a:spcBef>
              <a:spcAft>
                <a:spcPts val="600"/>
              </a:spcAft>
              <a:buSzPct val="100000"/>
              <a:buNone/>
            </a:pPr>
            <a:r>
              <a:rPr lang="en-US" sz="1200" dirty="0">
                <a:solidFill>
                  <a:schemeClr val="tx1"/>
                </a:solidFill>
                <a:sym typeface="Times New Roman"/>
              </a:rPr>
              <a:t>Sobering findings from recent well-designed, standardized studies: </a:t>
            </a:r>
          </a:p>
          <a:p>
            <a:pPr marL="457200" lvl="0" indent="-336550" defTabSz="457200">
              <a:lnSpc>
                <a:spcPct val="90000"/>
              </a:lnSpc>
              <a:spcBef>
                <a:spcPct val="20000"/>
              </a:spcBef>
              <a:spcAft>
                <a:spcPts val="600"/>
              </a:spcAft>
              <a:buSzPct val="100000"/>
              <a:buFont typeface="Arial"/>
              <a:buChar char="•"/>
            </a:pPr>
            <a:r>
              <a:rPr lang="en-US" sz="1200" dirty="0">
                <a:solidFill>
                  <a:schemeClr val="tx1"/>
                </a:solidFill>
                <a:sym typeface="Times New Roman"/>
              </a:rPr>
              <a:t>Low reliability - MET: 0.3-0.5 for 1 obs. (0.5-0.7 for 4); TALIS: 0.3-0.6</a:t>
            </a:r>
          </a:p>
          <a:p>
            <a:pPr marL="457200" lvl="0" indent="-336550" defTabSz="457200">
              <a:lnSpc>
                <a:spcPct val="90000"/>
              </a:lnSpc>
              <a:spcBef>
                <a:spcPct val="20000"/>
              </a:spcBef>
              <a:spcAft>
                <a:spcPts val="600"/>
              </a:spcAft>
              <a:buSzPct val="100000"/>
              <a:buFont typeface="Arial"/>
              <a:buChar char="•"/>
            </a:pPr>
            <a:r>
              <a:rPr lang="en-US" sz="1200" dirty="0">
                <a:solidFill>
                  <a:schemeClr val="tx1"/>
                </a:solidFill>
                <a:sym typeface="Times New Roman"/>
              </a:rPr>
              <a:t>Large standard errors (confidence intervals of 1-2+ points in 4-5-point scales)</a:t>
            </a:r>
          </a:p>
          <a:p>
            <a:pPr marL="457200" lvl="0" indent="-336550" defTabSz="457200">
              <a:lnSpc>
                <a:spcPct val="90000"/>
              </a:lnSpc>
              <a:spcBef>
                <a:spcPct val="20000"/>
              </a:spcBef>
              <a:spcAft>
                <a:spcPts val="600"/>
              </a:spcAft>
              <a:buSzPct val="100000"/>
              <a:buFont typeface="Arial"/>
              <a:buChar char="•"/>
            </a:pPr>
            <a:r>
              <a:rPr lang="en-US" sz="1200" dirty="0">
                <a:solidFill>
                  <a:schemeClr val="tx1"/>
                </a:solidFill>
                <a:sym typeface="Times New Roman"/>
              </a:rPr>
              <a:t>Large error variation across lessons within classrooms (5% to 40% of all variance)</a:t>
            </a:r>
          </a:p>
          <a:p>
            <a:pPr marL="457200" lvl="0" indent="-336550" defTabSz="457200">
              <a:lnSpc>
                <a:spcPct val="90000"/>
              </a:lnSpc>
              <a:spcBef>
                <a:spcPct val="20000"/>
              </a:spcBef>
              <a:spcAft>
                <a:spcPts val="600"/>
              </a:spcAft>
              <a:buSzPct val="100000"/>
              <a:buFont typeface="Arial"/>
              <a:buChar char="•"/>
            </a:pPr>
            <a:r>
              <a:rPr lang="en-US" sz="1200" dirty="0">
                <a:solidFill>
                  <a:schemeClr val="tx1"/>
                </a:solidFill>
                <a:sym typeface="Times New Roman"/>
              </a:rPr>
              <a:t>Low predictive and concurrent “validity” coefficients </a:t>
            </a:r>
          </a:p>
          <a:p>
            <a:pPr marL="457200" lvl="0" indent="-336550" defTabSz="457200">
              <a:lnSpc>
                <a:spcPct val="90000"/>
              </a:lnSpc>
              <a:spcBef>
                <a:spcPct val="20000"/>
              </a:spcBef>
              <a:spcAft>
                <a:spcPts val="600"/>
              </a:spcAft>
              <a:buSzPct val="100000"/>
              <a:buFont typeface="Arial"/>
              <a:buChar char="•"/>
            </a:pPr>
            <a:r>
              <a:rPr lang="en-US" sz="1200" dirty="0">
                <a:solidFill>
                  <a:schemeClr val="tx1"/>
                </a:solidFill>
                <a:sym typeface="Times New Roman"/>
              </a:rPr>
              <a:t>Typically not aligned to a developmental trajectory of teaching </a:t>
            </a:r>
          </a:p>
          <a:p>
            <a:pPr marL="457200" lvl="0" indent="-336550" defTabSz="457200">
              <a:lnSpc>
                <a:spcPct val="90000"/>
              </a:lnSpc>
              <a:spcBef>
                <a:spcPct val="20000"/>
              </a:spcBef>
              <a:spcAft>
                <a:spcPts val="600"/>
              </a:spcAft>
              <a:buSzPct val="100000"/>
              <a:buFont typeface="Arial"/>
              <a:buChar char="•"/>
            </a:pPr>
            <a:r>
              <a:rPr lang="en-US" sz="1200" dirty="0">
                <a:solidFill>
                  <a:schemeClr val="tx1"/>
                </a:solidFill>
                <a:sym typeface="Times New Roman"/>
              </a:rPr>
              <a:t>Potential for and evidence of significant bias (Campbell &amp; </a:t>
            </a:r>
            <a:r>
              <a:rPr lang="en-US" sz="1200" dirty="0" err="1">
                <a:solidFill>
                  <a:schemeClr val="tx1"/>
                </a:solidFill>
                <a:sym typeface="Times New Roman"/>
              </a:rPr>
              <a:t>Ronfeldt</a:t>
            </a:r>
            <a:r>
              <a:rPr lang="en-US" sz="1200" dirty="0">
                <a:solidFill>
                  <a:schemeClr val="tx1"/>
                </a:solidFill>
                <a:sym typeface="Times New Roman"/>
              </a:rPr>
              <a:t>, 2018; Garrett &amp; Steinberg, 2015; </a:t>
            </a:r>
            <a:r>
              <a:rPr lang="en-US" sz="1200" dirty="0" err="1">
                <a:solidFill>
                  <a:schemeClr val="tx1"/>
                </a:solidFill>
                <a:sym typeface="Times New Roman"/>
              </a:rPr>
              <a:t>Gitomer</a:t>
            </a:r>
            <a:r>
              <a:rPr lang="en-US" sz="1200" dirty="0">
                <a:solidFill>
                  <a:schemeClr val="tx1"/>
                </a:solidFill>
                <a:sym typeface="Times New Roman"/>
              </a:rPr>
              <a:t> et al., 2014)  </a:t>
            </a:r>
          </a:p>
          <a:p>
            <a:pPr marL="457200" lvl="0" indent="-336550" defTabSz="457200">
              <a:lnSpc>
                <a:spcPct val="90000"/>
              </a:lnSpc>
              <a:spcBef>
                <a:spcPct val="20000"/>
              </a:spcBef>
              <a:spcAft>
                <a:spcPts val="600"/>
              </a:spcAft>
              <a:buSzPct val="100000"/>
              <a:buFont typeface="Arial"/>
              <a:buChar char="•"/>
            </a:pPr>
            <a:r>
              <a:rPr lang="en-US" sz="1200" dirty="0">
                <a:solidFill>
                  <a:schemeClr val="tx1"/>
                </a:solidFill>
                <a:sym typeface="Times New Roman"/>
              </a:rPr>
              <a:t>High cost, logistical and practical challenges, limited utility informing feedback to teachers (</a:t>
            </a:r>
            <a:r>
              <a:rPr lang="en-US" sz="1200" dirty="0" err="1">
                <a:solidFill>
                  <a:schemeClr val="tx1"/>
                </a:solidFill>
                <a:sym typeface="Times New Roman"/>
              </a:rPr>
              <a:t>Stecher</a:t>
            </a:r>
            <a:r>
              <a:rPr lang="en-US" sz="1200" dirty="0">
                <a:solidFill>
                  <a:schemeClr val="tx1"/>
                </a:solidFill>
                <a:sym typeface="Times New Roman"/>
              </a:rPr>
              <a:t> et al., 2018)</a:t>
            </a:r>
          </a:p>
          <a:p>
            <a:pPr marL="120650" lvl="0" indent="0" defTabSz="457200">
              <a:lnSpc>
                <a:spcPct val="90000"/>
              </a:lnSpc>
              <a:spcBef>
                <a:spcPct val="20000"/>
              </a:spcBef>
              <a:spcAft>
                <a:spcPts val="600"/>
              </a:spcAft>
              <a:buSzPct val="100000"/>
              <a:buNone/>
            </a:pPr>
            <a:r>
              <a:rPr lang="en-US" sz="1200" dirty="0">
                <a:solidFill>
                  <a:schemeClr val="tx1"/>
                </a:solidFill>
                <a:sym typeface="Times New Roman"/>
              </a:rPr>
              <a:t>(For a similar perspective on portfolio instruments see </a:t>
            </a:r>
            <a:r>
              <a:rPr lang="en-US" sz="1200" dirty="0" err="1">
                <a:solidFill>
                  <a:schemeClr val="tx1"/>
                </a:solidFill>
                <a:sym typeface="Times New Roman"/>
              </a:rPr>
              <a:t>Gitomer</a:t>
            </a:r>
            <a:r>
              <a:rPr lang="en-US" sz="1200" dirty="0">
                <a:solidFill>
                  <a:schemeClr val="tx1"/>
                </a:solidFill>
                <a:sym typeface="Times New Roman"/>
              </a:rPr>
              <a:t> et al., 2019)</a:t>
            </a:r>
            <a:endParaRPr lang="en-US" sz="12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3227732" y="457200"/>
            <a:ext cx="5057825" cy="1428750"/>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0"/>
              </a:spcBef>
              <a:spcAft>
                <a:spcPts val="0"/>
              </a:spcAft>
            </a:pPr>
            <a:r>
              <a:rPr lang="en-US" sz="3200">
                <a:sym typeface="Times New Roman"/>
              </a:rPr>
              <a:t>We Have Learned a Good Deal about Observing Teaching</a:t>
            </a:r>
          </a:p>
        </p:txBody>
      </p:sp>
      <p:pic>
        <p:nvPicPr>
          <p:cNvPr id="105" name="Picture 100" descr="Question mark on green pastel background">
            <a:extLst>
              <a:ext uri="{FF2B5EF4-FFF2-40B4-BE49-F238E27FC236}">
                <a16:creationId xmlns:a16="http://schemas.microsoft.com/office/drawing/2014/main" id="{EE57D069-43E3-6855-8E33-FA25572DACB9}"/>
              </a:ext>
            </a:extLst>
          </p:cNvPr>
          <p:cNvPicPr>
            <a:picLocks noChangeAspect="1"/>
          </p:cNvPicPr>
          <p:nvPr/>
        </p:nvPicPr>
        <p:blipFill rotWithShape="1">
          <a:blip r:embed="rId4"/>
          <a:srcRect l="50970" r="10978"/>
          <a:stretch/>
        </p:blipFill>
        <p:spPr>
          <a:xfrm>
            <a:off x="193192" y="24949"/>
            <a:ext cx="2609642" cy="51434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99" name="Google Shape;99;p21"/>
          <p:cNvSpPr txBox="1">
            <a:spLocks noGrp="1"/>
          </p:cNvSpPr>
          <p:nvPr>
            <p:ph type="body" idx="1"/>
          </p:nvPr>
        </p:nvSpPr>
        <p:spPr>
          <a:xfrm>
            <a:off x="3227732" y="2000248"/>
            <a:ext cx="5285133" cy="2774951"/>
          </a:xfrm>
          <a:prstGeom prst="rect">
            <a:avLst/>
          </a:prstGeom>
        </p:spPr>
        <p:txBody>
          <a:bodyPr spcFirstLastPara="1" vert="horz" lIns="91440" tIns="45720" rIns="91440" bIns="45720" rtlCol="0" anchor="ctr" anchorCtr="0">
            <a:noAutofit/>
          </a:bodyPr>
          <a:lstStyle/>
          <a:p>
            <a:pPr marL="457200" lvl="0" indent="-337579" defTabSz="457200">
              <a:lnSpc>
                <a:spcPct val="90000"/>
              </a:lnSpc>
              <a:spcBef>
                <a:spcPct val="20000"/>
              </a:spcBef>
              <a:spcAft>
                <a:spcPts val="600"/>
              </a:spcAft>
              <a:buSzPct val="100000"/>
              <a:buFont typeface="Arial"/>
              <a:buChar char="•"/>
            </a:pPr>
            <a:r>
              <a:rPr lang="en-US" sz="1200" dirty="0">
                <a:sym typeface="Times New Roman"/>
              </a:rPr>
              <a:t>Strengths and weaknesses of general and subject-specific protocols</a:t>
            </a:r>
          </a:p>
          <a:p>
            <a:pPr marL="457200" lvl="0" indent="-337579" defTabSz="457200">
              <a:lnSpc>
                <a:spcPct val="90000"/>
              </a:lnSpc>
              <a:spcBef>
                <a:spcPct val="20000"/>
              </a:spcBef>
              <a:spcAft>
                <a:spcPts val="600"/>
              </a:spcAft>
              <a:buSzPct val="100000"/>
              <a:buFont typeface="Arial"/>
              <a:buChar char="•"/>
            </a:pPr>
            <a:r>
              <a:rPr lang="en-US" sz="1200" dirty="0">
                <a:sym typeface="Times New Roman"/>
              </a:rPr>
              <a:t>Characteristics of good raters (e.g., well trained, experienced administrators vs. peers).</a:t>
            </a:r>
          </a:p>
          <a:p>
            <a:pPr marL="457200" lvl="0" indent="-337579" defTabSz="457200">
              <a:lnSpc>
                <a:spcPct val="90000"/>
              </a:lnSpc>
              <a:spcBef>
                <a:spcPct val="20000"/>
              </a:spcBef>
              <a:spcAft>
                <a:spcPts val="600"/>
              </a:spcAft>
              <a:buSzPct val="100000"/>
              <a:buFont typeface="Arial"/>
              <a:buChar char="•"/>
            </a:pPr>
            <a:r>
              <a:rPr lang="en-US" sz="1200" dirty="0">
                <a:sym typeface="Times New Roman"/>
              </a:rPr>
              <a:t>Difficulty of scoring different dimensions (e.g</a:t>
            </a:r>
            <a:r>
              <a:rPr lang="en-US" sz="1200" i="1" dirty="0">
                <a:sym typeface="Times New Roman"/>
              </a:rPr>
              <a:t>., </a:t>
            </a:r>
            <a:r>
              <a:rPr lang="en-US" sz="1200" dirty="0">
                <a:sym typeface="Times New Roman"/>
              </a:rPr>
              <a:t>classroom management, teacher questioning, cognitive depth)</a:t>
            </a:r>
          </a:p>
          <a:p>
            <a:pPr marL="457200" lvl="0" indent="-337579" defTabSz="457200">
              <a:lnSpc>
                <a:spcPct val="90000"/>
              </a:lnSpc>
              <a:spcBef>
                <a:spcPct val="20000"/>
              </a:spcBef>
              <a:spcAft>
                <a:spcPts val="600"/>
              </a:spcAft>
              <a:buSzPct val="100000"/>
              <a:buFont typeface="Arial"/>
              <a:buChar char="•"/>
            </a:pPr>
            <a:r>
              <a:rPr lang="en-US" sz="1200" dirty="0">
                <a:sym typeface="Times New Roman"/>
              </a:rPr>
              <a:t>Quality of scores under different observation methods (e.g., live observation vs. video)</a:t>
            </a:r>
          </a:p>
          <a:p>
            <a:pPr marL="457200" lvl="0" indent="-337579" defTabSz="457200">
              <a:lnSpc>
                <a:spcPct val="90000"/>
              </a:lnSpc>
              <a:spcBef>
                <a:spcPct val="20000"/>
              </a:spcBef>
              <a:spcAft>
                <a:spcPts val="600"/>
              </a:spcAft>
              <a:buSzPct val="100000"/>
              <a:buFont typeface="Arial"/>
              <a:buChar char="•"/>
            </a:pPr>
            <a:r>
              <a:rPr lang="en-US" sz="1200" dirty="0">
                <a:sym typeface="Times New Roman"/>
              </a:rPr>
              <a:t>Psychometric properties of different types of protocols and scales (e.g., checklists vs. subject-general rating vs. subject-specific ratings) </a:t>
            </a:r>
          </a:p>
          <a:p>
            <a:pPr marL="457200" lvl="0" indent="-337579" defTabSz="457200">
              <a:lnSpc>
                <a:spcPct val="90000"/>
              </a:lnSpc>
              <a:spcBef>
                <a:spcPct val="20000"/>
              </a:spcBef>
              <a:spcAft>
                <a:spcPts val="600"/>
              </a:spcAft>
              <a:buSzPct val="100000"/>
              <a:buFont typeface="Arial"/>
              <a:buChar char="•"/>
            </a:pPr>
            <a:r>
              <a:rPr lang="en-US" sz="1200" dirty="0">
                <a:sym typeface="Times New Roman"/>
              </a:rPr>
              <a:t>Key sources of error under different protocols, scoring designs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3227732" y="457200"/>
            <a:ext cx="5057825" cy="1428750"/>
          </a:xfrm>
          <a:prstGeom prst="rect">
            <a:avLst/>
          </a:prstGeom>
        </p:spPr>
        <p:txBody>
          <a:bodyPr spcFirstLastPara="1" vert="horz" lIns="91440" tIns="45720" rIns="91440" bIns="45720" rtlCol="0" anchor="ctr" anchorCtr="0">
            <a:normAutofit/>
          </a:bodyPr>
          <a:lstStyle/>
          <a:p>
            <a:pPr marL="0" lvl="0" indent="0" defTabSz="457200">
              <a:lnSpc>
                <a:spcPct val="90000"/>
              </a:lnSpc>
              <a:spcBef>
                <a:spcPct val="0"/>
              </a:spcBef>
              <a:spcAft>
                <a:spcPts val="0"/>
              </a:spcAft>
              <a:buSzPts val="990"/>
            </a:pPr>
            <a:r>
              <a:rPr lang="en-US" sz="3000" dirty="0">
                <a:sym typeface="Times New Roman"/>
              </a:rPr>
              <a:t>Observations in Practice - Scores with Questionable Meaning</a:t>
            </a:r>
          </a:p>
          <a:p>
            <a:pPr marL="0" lvl="0" indent="0" defTabSz="457200">
              <a:lnSpc>
                <a:spcPct val="90000"/>
              </a:lnSpc>
              <a:spcBef>
                <a:spcPct val="0"/>
              </a:spcBef>
              <a:spcAft>
                <a:spcPts val="0"/>
              </a:spcAft>
              <a:buSzPts val="990"/>
            </a:pPr>
            <a:endParaRPr lang="en-US" sz="3000" dirty="0"/>
          </a:p>
        </p:txBody>
      </p:sp>
      <p:pic>
        <p:nvPicPr>
          <p:cNvPr id="107" name="Picture 106" descr="Large skydiving group mid-air">
            <a:extLst>
              <a:ext uri="{FF2B5EF4-FFF2-40B4-BE49-F238E27FC236}">
                <a16:creationId xmlns:a16="http://schemas.microsoft.com/office/drawing/2014/main" id="{085ECBAB-F342-6A88-04F1-3D6E2A305AA3}"/>
              </a:ext>
            </a:extLst>
          </p:cNvPr>
          <p:cNvPicPr>
            <a:picLocks noChangeAspect="1"/>
          </p:cNvPicPr>
          <p:nvPr/>
        </p:nvPicPr>
        <p:blipFill rotWithShape="1">
          <a:blip r:embed="rId4"/>
          <a:srcRect l="33715" r="32544" b="-2"/>
          <a:stretch/>
        </p:blipFill>
        <p:spPr>
          <a:xfrm>
            <a:off x="193192" y="10"/>
            <a:ext cx="2609642" cy="51434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105" name="Google Shape;105;p22"/>
          <p:cNvSpPr txBox="1">
            <a:spLocks noGrp="1"/>
          </p:cNvSpPr>
          <p:nvPr>
            <p:ph type="body" idx="1"/>
          </p:nvPr>
        </p:nvSpPr>
        <p:spPr>
          <a:xfrm>
            <a:off x="3227732" y="2000249"/>
            <a:ext cx="5285133" cy="2561812"/>
          </a:xfrm>
          <a:prstGeom prst="rect">
            <a:avLst/>
          </a:prstGeom>
        </p:spPr>
        <p:txBody>
          <a:bodyPr spcFirstLastPara="1" vert="horz" lIns="91440" tIns="45720" rIns="91440" bIns="45720" rtlCol="0" anchor="ctr" anchorCtr="0">
            <a:normAutofit/>
          </a:bodyPr>
          <a:lstStyle/>
          <a:p>
            <a:pPr marL="114300" lvl="0" indent="-114300" defTabSz="457200">
              <a:lnSpc>
                <a:spcPct val="90000"/>
              </a:lnSpc>
              <a:spcBef>
                <a:spcPct val="20000"/>
              </a:spcBef>
              <a:spcAft>
                <a:spcPts val="600"/>
              </a:spcAft>
              <a:buSzPct val="100000"/>
              <a:buFont typeface="Arial"/>
              <a:buChar char="•"/>
            </a:pPr>
            <a:r>
              <a:rPr lang="en-US" sz="1300" dirty="0">
                <a:sym typeface="Times New Roman"/>
              </a:rPr>
              <a:t>NOTE: The results described previously for controlled studies can be safely expected to be a best case scenario compared to use in real operational settings.</a:t>
            </a:r>
          </a:p>
          <a:p>
            <a:pPr marL="114300" lvl="0" indent="-114300" defTabSz="457200">
              <a:lnSpc>
                <a:spcPct val="90000"/>
              </a:lnSpc>
              <a:spcBef>
                <a:spcPct val="20000"/>
              </a:spcBef>
              <a:spcAft>
                <a:spcPts val="600"/>
              </a:spcAft>
              <a:buSzPct val="100000"/>
              <a:buFont typeface="Arial"/>
              <a:buChar char="•"/>
            </a:pPr>
            <a:r>
              <a:rPr lang="en-US" sz="1300" dirty="0">
                <a:sym typeface="Times New Roman"/>
              </a:rPr>
              <a:t>Distribution of scores substantially different than those from research settings (Bell et al., 2014; Briggs et al., 2014)</a:t>
            </a:r>
          </a:p>
          <a:p>
            <a:pPr marL="114300" lvl="0" indent="-114300" defTabSz="457200">
              <a:lnSpc>
                <a:spcPct val="90000"/>
              </a:lnSpc>
              <a:spcBef>
                <a:spcPct val="20000"/>
              </a:spcBef>
              <a:spcAft>
                <a:spcPts val="600"/>
              </a:spcAft>
              <a:buSzPct val="100000"/>
              <a:buFont typeface="Arial"/>
              <a:buChar char="•"/>
            </a:pPr>
            <a:r>
              <a:rPr lang="en-US" sz="1300" dirty="0">
                <a:sym typeface="Times New Roman"/>
              </a:rPr>
              <a:t>Inconsistent to minimal quality control (e.g., training, qualifications, double-scoring, Number of observations, etc.)</a:t>
            </a:r>
          </a:p>
          <a:p>
            <a:pPr marL="114300" lvl="0" indent="-114300" defTabSz="457200">
              <a:lnSpc>
                <a:spcPct val="90000"/>
              </a:lnSpc>
              <a:spcBef>
                <a:spcPct val="20000"/>
              </a:spcBef>
              <a:spcAft>
                <a:spcPts val="600"/>
              </a:spcAft>
              <a:buSzPct val="100000"/>
              <a:buFont typeface="Arial"/>
              <a:buChar char="•"/>
            </a:pPr>
            <a:r>
              <a:rPr lang="en-US" sz="1300" dirty="0">
                <a:sym typeface="Times New Roman"/>
              </a:rPr>
              <a:t>Observers are not disinterested parties and juggle various considerations in assigning scores (Donaldson &amp; </a:t>
            </a:r>
            <a:r>
              <a:rPr lang="en-US" sz="1300" dirty="0" err="1">
                <a:sym typeface="Times New Roman"/>
              </a:rPr>
              <a:t>Woulfin</a:t>
            </a:r>
            <a:r>
              <a:rPr lang="en-US" sz="1300" dirty="0">
                <a:sym typeface="Times New Roman"/>
              </a:rPr>
              <a:t>, 2018; Harris et al., 2014; Kraft &amp; Gilmour, 2017; Rowan &amp; </a:t>
            </a:r>
            <a:r>
              <a:rPr lang="en-US" sz="1300" dirty="0" err="1">
                <a:sym typeface="Times New Roman"/>
              </a:rPr>
              <a:t>Raudenbush</a:t>
            </a:r>
            <a:r>
              <a:rPr lang="en-US" sz="1300" dirty="0">
                <a:sym typeface="Times New Roman"/>
              </a:rPr>
              <a:t>, 2016).</a:t>
            </a:r>
          </a:p>
          <a:p>
            <a:pPr marL="0" lvl="0" indent="0" defTabSz="457200">
              <a:lnSpc>
                <a:spcPct val="90000"/>
              </a:lnSpc>
              <a:spcBef>
                <a:spcPct val="20000"/>
              </a:spcBef>
              <a:spcAft>
                <a:spcPts val="600"/>
              </a:spcAft>
              <a:buSzPct val="100000"/>
              <a:buFont typeface="Arial"/>
              <a:buChar char="•"/>
            </a:pPr>
            <a:endParaRPr lang="en-US" sz="13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{B6DFD26E-EBDB-7C49-9124-C6E7D2CC44FF}tf10001063</Template>
  <TotalTime>685</TotalTime>
  <Words>3264</Words>
  <Application>Microsoft Macintosh PowerPoint</Application>
  <PresentationFormat>On-screen Show (16:9)</PresentationFormat>
  <Paragraphs>166</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Times New Roman</vt:lpstr>
      <vt:lpstr>Mesh</vt:lpstr>
      <vt:lpstr>Taking Stock of Observational Measures of Teaching:  Inherent limitations and a sea of possibilities</vt:lpstr>
      <vt:lpstr>PowerPoint Presentation</vt:lpstr>
      <vt:lpstr>PowerPoint Presentation</vt:lpstr>
      <vt:lpstr>PowerPoint Presentation</vt:lpstr>
      <vt:lpstr>100 Years Later </vt:lpstr>
      <vt:lpstr>1990s-2020s: the latest wave  </vt:lpstr>
      <vt:lpstr>The Dominant Goal - Stable Estimates of Teaching Quality   </vt:lpstr>
      <vt:lpstr>We Have Learned a Good Deal about Observing Teaching</vt:lpstr>
      <vt:lpstr>Observations in Practice - Scores with Questionable Meaning </vt:lpstr>
      <vt:lpstr>The Multiple Purposes and Contexts for Observation</vt:lpstr>
      <vt:lpstr>The Future of Observational Methods Research</vt:lpstr>
      <vt:lpstr>The Need for New Approaches </vt:lpstr>
      <vt:lpstr>Reconsidering Error: Learning through an interpretive lens</vt:lpstr>
      <vt:lpstr>So where is that vast sea of possibilities then…?</vt:lpstr>
      <vt:lpstr>Need to think differently about Classroom Observation</vt:lpstr>
      <vt:lpstr>Observation Systems as Tools for Inquiry</vt:lpstr>
      <vt:lpstr>References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Stock of Observational Measures of Teaching:  Inherent limitations and a sea of possibilities</dc:title>
  <dc:creator>Colleen A McDermott</dc:creator>
  <cp:lastModifiedBy>Drew Gitomer</cp:lastModifiedBy>
  <cp:revision>2</cp:revision>
  <dcterms:modified xsi:type="dcterms:W3CDTF">2023-05-03T01:20:42Z</dcterms:modified>
</cp:coreProperties>
</file>